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40" r:id="rId4"/>
  </p:sldMasterIdLst>
  <p:notesMasterIdLst>
    <p:notesMasterId r:id="rId74"/>
  </p:notesMasterIdLst>
  <p:sldIdLst>
    <p:sldId id="268" r:id="rId5"/>
    <p:sldId id="283" r:id="rId6"/>
    <p:sldId id="280" r:id="rId7"/>
    <p:sldId id="281" r:id="rId8"/>
    <p:sldId id="276" r:id="rId9"/>
    <p:sldId id="284" r:id="rId10"/>
    <p:sldId id="286" r:id="rId11"/>
    <p:sldId id="287" r:id="rId12"/>
    <p:sldId id="288" r:id="rId13"/>
    <p:sldId id="289" r:id="rId14"/>
    <p:sldId id="290" r:id="rId15"/>
    <p:sldId id="291" r:id="rId16"/>
    <p:sldId id="292" r:id="rId17"/>
    <p:sldId id="293" r:id="rId18"/>
    <p:sldId id="294" r:id="rId19"/>
    <p:sldId id="295" r:id="rId20"/>
    <p:sldId id="296" r:id="rId21"/>
    <p:sldId id="297" r:id="rId22"/>
    <p:sldId id="298" r:id="rId23"/>
    <p:sldId id="299" r:id="rId24"/>
    <p:sldId id="300" r:id="rId25"/>
    <p:sldId id="301" r:id="rId26"/>
    <p:sldId id="302" r:id="rId27"/>
    <p:sldId id="303" r:id="rId28"/>
    <p:sldId id="304" r:id="rId29"/>
    <p:sldId id="305" r:id="rId30"/>
    <p:sldId id="306" r:id="rId31"/>
    <p:sldId id="307" r:id="rId32"/>
    <p:sldId id="275" r:id="rId33"/>
    <p:sldId id="285" r:id="rId34"/>
    <p:sldId id="277" r:id="rId35"/>
    <p:sldId id="309" r:id="rId36"/>
    <p:sldId id="278" r:id="rId37"/>
    <p:sldId id="310" r:id="rId38"/>
    <p:sldId id="311" r:id="rId39"/>
    <p:sldId id="312" r:id="rId40"/>
    <p:sldId id="313" r:id="rId41"/>
    <p:sldId id="314" r:id="rId42"/>
    <p:sldId id="315" r:id="rId43"/>
    <p:sldId id="316" r:id="rId44"/>
    <p:sldId id="317" r:id="rId45"/>
    <p:sldId id="318" r:id="rId46"/>
    <p:sldId id="272" r:id="rId47"/>
    <p:sldId id="319" r:id="rId48"/>
    <p:sldId id="320" r:id="rId49"/>
    <p:sldId id="321" r:id="rId50"/>
    <p:sldId id="322" r:id="rId51"/>
    <p:sldId id="323" r:id="rId52"/>
    <p:sldId id="324" r:id="rId53"/>
    <p:sldId id="273" r:id="rId54"/>
    <p:sldId id="325" r:id="rId55"/>
    <p:sldId id="326" r:id="rId56"/>
    <p:sldId id="327" r:id="rId57"/>
    <p:sldId id="328" r:id="rId58"/>
    <p:sldId id="329" r:id="rId59"/>
    <p:sldId id="330" r:id="rId60"/>
    <p:sldId id="331" r:id="rId61"/>
    <p:sldId id="332" r:id="rId62"/>
    <p:sldId id="274" r:id="rId63"/>
    <p:sldId id="337" r:id="rId64"/>
    <p:sldId id="333" r:id="rId65"/>
    <p:sldId id="334" r:id="rId66"/>
    <p:sldId id="335" r:id="rId67"/>
    <p:sldId id="336" r:id="rId68"/>
    <p:sldId id="279" r:id="rId69"/>
    <p:sldId id="338" r:id="rId70"/>
    <p:sldId id="339" r:id="rId71"/>
    <p:sldId id="340" r:id="rId72"/>
    <p:sldId id="341" r:id="rId7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60"/>
  </p:normalViewPr>
  <p:slideViewPr>
    <p:cSldViewPr snapToGrid="0">
      <p:cViewPr varScale="1">
        <p:scale>
          <a:sx n="129" d="100"/>
          <a:sy n="129" d="100"/>
        </p:scale>
        <p:origin x="110" y="1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notesMaster" Target="notesMasters/notesMaster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8176FF-F5B4-4D45-8779-9F0F455743E8}" type="datetimeFigureOut">
              <a:rPr lang="en-US" smtClean="0"/>
              <a:t>6/13/2020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F7FBCA-4BE8-4FB5-91BD-69C6AC6BDB5D}" type="slidenum">
              <a:rPr lang="en-US" smtClean="0"/>
              <a:t>‹#›</a:t>
            </a:fld>
            <a:endParaRPr lang="en-US" dirty="0"/>
          </a:p>
        </p:txBody>
      </p:sp>
    </p:spTree>
    <p:extLst>
      <p:ext uri="{BB962C8B-B14F-4D97-AF65-F5344CB8AC3E}">
        <p14:creationId xmlns:p14="http://schemas.microsoft.com/office/powerpoint/2010/main" val="711236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smtClean="0"/>
              <a:t>Click to edit Master title style</a:t>
            </a:r>
            <a:endParaRPr lang="en-US"/>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60ADF3C0-B1FB-42DC-B478-AF84C3CE5C3C}" type="datetime1">
              <a:rPr lang="en-US" smtClean="0"/>
              <a:t>6/13/2020</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31DA58D-CE36-42FB-A681-D4975774D88C}" type="datetime1">
              <a:rPr lang="en-US" smtClean="0"/>
              <a:t>6/13/2020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905E26B-855B-4DB6-BFA6-A35E4D51FCF3}" type="datetime1">
              <a:rPr lang="en-US" smtClean="0"/>
              <a:t>6/13/2020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0EDD5F4-8AF8-46B9-B655-FECF27EF63FD}" type="datetime1">
              <a:rPr lang="en-US" smtClean="0"/>
              <a:t>6/13/2020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smtClean="0"/>
              <a:t>Click to edit Master title style</a:t>
            </a:r>
            <a:endParaRPr lang="en-US"/>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C119408-9C27-42D0-A3E3-2484768A8F22}" type="datetime1">
              <a:rPr lang="en-US" smtClean="0"/>
              <a:t>6/13/2020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09DC33F-8D7B-46CC-9F59-1A17976147CE}" type="datetime1">
              <a:rPr lang="en-US" smtClean="0"/>
              <a:t>6/13/2020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smtClean="0"/>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082513A-523B-4CD2-9C8B-D457F28F4ABD}" type="datetime1">
              <a:rPr lang="en-US" smtClean="0"/>
              <a:t>6/13/2020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B5548E7-81A7-49BE-B31E-01672C55CDBE}" type="datetime1">
              <a:rPr lang="en-US" smtClean="0"/>
              <a:t>6/13/2020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08A03C-BA82-4F79-A730-B582D55F1D51}" type="datetime1">
              <a:rPr lang="en-US" smtClean="0"/>
              <a:t>6/13/2020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smtClean="0"/>
              <a:t>Click to edit Master title style</a:t>
            </a:r>
            <a:endParaRPr lang="en-US"/>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8E417FC7-A8BD-4D51-8A8C-57C129BB2ED5}" type="datetime1">
              <a:rPr lang="en-US" smtClean="0"/>
              <a:t>6/13/2020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B91B8F2-452F-47BB-A0B0-A22052EA7BBF}" type="datetime1">
              <a:rPr lang="en-US" smtClean="0"/>
              <a:t>6/13/2020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smtClean="0"/>
              <a:t>Click to edit Master title style</a:t>
            </a:r>
            <a:endParaRPr lang="en-US"/>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EA4FA73F-E3AE-4666-833E-DAC3CC7447FA}" type="datetime1">
              <a:rPr lang="en-US" smtClean="0"/>
              <a:t>6/13/2020</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pic>
        <p:nvPicPr>
          <p:cNvPr id="5" name="Picture 4" descr="close up of pages of a book">
            <a:extLst>
              <a:ext uri="{FF2B5EF4-FFF2-40B4-BE49-F238E27FC236}">
                <a16:creationId xmlns:a16="http://schemas.microsoft.com/office/drawing/2014/main" id="{E8B6E499-B9AF-4C9F-9B5A-1EFCE8B402C0}"/>
              </a:ext>
            </a:extLst>
          </p:cNvPr>
          <p:cNvPicPr>
            <a:picLocks noChangeAspect="1"/>
          </p:cNvPicPr>
          <p:nvPr/>
        </p:nvPicPr>
        <p:blipFill rotWithShape="1">
          <a:blip r:embed="rId2"/>
          <a:srcRect l="28740" r="9545"/>
          <a:stretch/>
        </p:blipFill>
        <p:spPr>
          <a:xfrm>
            <a:off x="1" y="0"/>
            <a:ext cx="5014452" cy="6857990"/>
          </a:xfrm>
          <a:prstGeom prst="rect">
            <a:avLst/>
          </a:prstGeom>
        </p:spPr>
      </p:pic>
      <p:sp>
        <p:nvSpPr>
          <p:cNvPr id="2" name="Title 1">
            <a:extLst>
              <a:ext uri="{FF2B5EF4-FFF2-40B4-BE49-F238E27FC236}">
                <a16:creationId xmlns:a16="http://schemas.microsoft.com/office/drawing/2014/main" id="{DAE48B8D-7A59-42A4-A61B-B66E6063DD0D}"/>
              </a:ext>
            </a:extLst>
          </p:cNvPr>
          <p:cNvSpPr>
            <a:spLocks noGrp="1"/>
          </p:cNvSpPr>
          <p:nvPr>
            <p:ph type="ctrTitle"/>
          </p:nvPr>
        </p:nvSpPr>
        <p:spPr>
          <a:xfrm>
            <a:off x="5364331" y="405384"/>
            <a:ext cx="6681216" cy="4041648"/>
          </a:xfrm>
        </p:spPr>
        <p:txBody>
          <a:bodyPr>
            <a:normAutofit/>
          </a:bodyPr>
          <a:lstStyle/>
          <a:p>
            <a:r>
              <a:rPr lang="bg-BG" b="1" dirty="0" smtClean="0"/>
              <a:t>Кни</a:t>
            </a:r>
            <a:r>
              <a:rPr lang="bg-BG" b="1" dirty="0" smtClean="0"/>
              <a:t>Жар</a:t>
            </a:r>
            <a:r>
              <a:rPr lang="bg-BG" b="1" dirty="0" smtClean="0"/>
              <a:t/>
            </a:r>
            <a:br>
              <a:rPr lang="bg-BG" b="1" dirty="0" smtClean="0"/>
            </a:br>
            <a:r>
              <a:rPr lang="bg-BG" sz="4000" i="1" dirty="0" smtClean="0"/>
              <a:t>база данни</a:t>
            </a:r>
            <a:endParaRPr lang="en-US" sz="4800" i="1" dirty="0"/>
          </a:p>
        </p:txBody>
      </p:sp>
      <p:sp>
        <p:nvSpPr>
          <p:cNvPr id="3" name="Subtitle 2">
            <a:extLst>
              <a:ext uri="{FF2B5EF4-FFF2-40B4-BE49-F238E27FC236}">
                <a16:creationId xmlns:a16="http://schemas.microsoft.com/office/drawing/2014/main" id="{93871044-9D2C-42D1-8B31-E3D6F11C6013}"/>
              </a:ext>
            </a:extLst>
          </p:cNvPr>
          <p:cNvSpPr>
            <a:spLocks noGrp="1"/>
          </p:cNvSpPr>
          <p:nvPr>
            <p:ph type="subTitle" idx="1"/>
          </p:nvPr>
        </p:nvSpPr>
        <p:spPr>
          <a:xfrm>
            <a:off x="5364331" y="4849368"/>
            <a:ext cx="6404882" cy="1691640"/>
          </a:xfrm>
        </p:spPr>
        <p:txBody>
          <a:bodyPr>
            <a:normAutofit fontScale="92500" lnSpcReduction="20000"/>
          </a:bodyPr>
          <a:lstStyle/>
          <a:p>
            <a:r>
              <a:rPr lang="bg-BG" dirty="0" smtClean="0">
                <a:solidFill>
                  <a:schemeClr val="tx1">
                    <a:lumMod val="85000"/>
                  </a:schemeClr>
                </a:solidFill>
              </a:rPr>
              <a:t>Златина Джанаварова -</a:t>
            </a:r>
            <a:r>
              <a:rPr lang="en-US" dirty="0" smtClean="0">
                <a:solidFill>
                  <a:schemeClr val="tx1">
                    <a:lumMod val="85000"/>
                  </a:schemeClr>
                </a:solidFill>
              </a:rPr>
              <a:t> 45365</a:t>
            </a:r>
            <a:endParaRPr lang="bg-BG" dirty="0" smtClean="0">
              <a:solidFill>
                <a:schemeClr val="tx1">
                  <a:lumMod val="85000"/>
                </a:schemeClr>
              </a:solidFill>
            </a:endParaRPr>
          </a:p>
          <a:p>
            <a:r>
              <a:rPr lang="bg-BG" dirty="0" smtClean="0">
                <a:solidFill>
                  <a:schemeClr val="tx1">
                    <a:lumMod val="85000"/>
                  </a:schemeClr>
                </a:solidFill>
              </a:rPr>
              <a:t>Меглена Стефанова - 45419</a:t>
            </a:r>
          </a:p>
          <a:p>
            <a:r>
              <a:rPr lang="bg-BG" dirty="0" smtClean="0">
                <a:solidFill>
                  <a:schemeClr val="tx1">
                    <a:lumMod val="85000"/>
                  </a:schemeClr>
                </a:solidFill>
              </a:rPr>
              <a:t>Кристиян Димитов – 45439</a:t>
            </a:r>
            <a:endParaRPr lang="en-US" dirty="0" smtClean="0">
              <a:solidFill>
                <a:schemeClr val="tx1">
                  <a:lumMod val="85000"/>
                </a:schemeClr>
              </a:solidFill>
            </a:endParaRPr>
          </a:p>
          <a:p>
            <a:r>
              <a:rPr lang="en-US" dirty="0">
                <a:solidFill>
                  <a:schemeClr val="tx1">
                    <a:lumMod val="85000"/>
                  </a:schemeClr>
                </a:solidFill>
              </a:rPr>
              <a:t>https://github.com/KriyanDi/book-store-database</a:t>
            </a:r>
          </a:p>
        </p:txBody>
      </p:sp>
    </p:spTree>
    <p:extLst>
      <p:ext uri="{BB962C8B-B14F-4D97-AF65-F5344CB8AC3E}">
        <p14:creationId xmlns:p14="http://schemas.microsoft.com/office/powerpoint/2010/main" val="3226644016"/>
      </p:ext>
    </p:extLst>
  </p:cSld>
  <p:clrMapOvr>
    <a:masterClrMapping/>
  </p:clrMapOvr>
  <p:transition spd="med">
    <p:pull/>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Домейн на атрибутите</a:t>
            </a:r>
            <a:endParaRPr lang="bg-BG" dirty="0"/>
          </a:p>
        </p:txBody>
      </p:sp>
      <p:sp>
        <p:nvSpPr>
          <p:cNvPr id="3" name="Content Placeholder 2"/>
          <p:cNvSpPr>
            <a:spLocks noGrp="1"/>
          </p:cNvSpPr>
          <p:nvPr>
            <p:ph idx="1"/>
          </p:nvPr>
        </p:nvSpPr>
        <p:spPr/>
        <p:txBody>
          <a:bodyPr/>
          <a:lstStyle/>
          <a:p>
            <a:r>
              <a:rPr lang="bg-BG" b="1" u="sng" dirty="0"/>
              <a:t>Химикали</a:t>
            </a:r>
            <a:endParaRPr lang="bg-BG" dirty="0"/>
          </a:p>
          <a:p>
            <a:pPr lvl="0"/>
            <a:r>
              <a:rPr lang="en-US" b="1" dirty="0" err="1"/>
              <a:t>цвят</a:t>
            </a:r>
            <a:r>
              <a:rPr lang="en-US" b="1" dirty="0"/>
              <a:t> - </a:t>
            </a:r>
            <a:r>
              <a:rPr lang="en-US" dirty="0" err="1"/>
              <a:t>низ</a:t>
            </a:r>
            <a:endParaRPr lang="bg-BG" dirty="0"/>
          </a:p>
          <a:p>
            <a:pPr lvl="0"/>
            <a:r>
              <a:rPr lang="en-US" b="1" dirty="0" err="1"/>
              <a:t>размер</a:t>
            </a:r>
            <a:r>
              <a:rPr lang="en-US" b="1" dirty="0"/>
              <a:t> </a:t>
            </a:r>
            <a:r>
              <a:rPr lang="en-US" b="1" dirty="0" err="1"/>
              <a:t>на</a:t>
            </a:r>
            <a:r>
              <a:rPr lang="en-US" b="1" dirty="0"/>
              <a:t> </a:t>
            </a:r>
            <a:r>
              <a:rPr lang="en-US" b="1" dirty="0" err="1"/>
              <a:t>писеца</a:t>
            </a:r>
            <a:r>
              <a:rPr lang="en-US" b="1" dirty="0"/>
              <a:t> – </a:t>
            </a:r>
            <a:r>
              <a:rPr lang="en-US" dirty="0" err="1"/>
              <a:t>дробно</a:t>
            </a:r>
            <a:r>
              <a:rPr lang="en-US" dirty="0"/>
              <a:t> </a:t>
            </a:r>
            <a:r>
              <a:rPr lang="en-US" dirty="0" err="1"/>
              <a:t>положително</a:t>
            </a:r>
            <a:r>
              <a:rPr lang="en-US" dirty="0"/>
              <a:t> </a:t>
            </a:r>
            <a:r>
              <a:rPr lang="en-US" dirty="0" err="1"/>
              <a:t>число</a:t>
            </a:r>
            <a:endParaRPr lang="bg-BG" dirty="0"/>
          </a:p>
        </p:txBody>
      </p:sp>
    </p:spTree>
    <p:extLst>
      <p:ext uri="{BB962C8B-B14F-4D97-AF65-F5344CB8AC3E}">
        <p14:creationId xmlns:p14="http://schemas.microsoft.com/office/powerpoint/2010/main" val="3691241187"/>
      </p:ext>
    </p:extLst>
  </p:cSld>
  <p:clrMapOvr>
    <a:masterClrMapping/>
  </p:clrMapOvr>
  <p:transition spd="med">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Домейн на атрибутите</a:t>
            </a:r>
            <a:endParaRPr lang="bg-BG" dirty="0"/>
          </a:p>
        </p:txBody>
      </p:sp>
      <p:sp>
        <p:nvSpPr>
          <p:cNvPr id="3" name="Content Placeholder 2"/>
          <p:cNvSpPr>
            <a:spLocks noGrp="1"/>
          </p:cNvSpPr>
          <p:nvPr>
            <p:ph idx="1"/>
          </p:nvPr>
        </p:nvSpPr>
        <p:spPr/>
        <p:txBody>
          <a:bodyPr/>
          <a:lstStyle/>
          <a:p>
            <a:r>
              <a:rPr lang="bg-BG" b="1" u="sng" dirty="0"/>
              <a:t>Моливи</a:t>
            </a:r>
            <a:endParaRPr lang="bg-BG" dirty="0"/>
          </a:p>
          <a:p>
            <a:pPr lvl="0"/>
            <a:r>
              <a:rPr lang="en-US" b="1" dirty="0" err="1"/>
              <a:t>тип</a:t>
            </a:r>
            <a:r>
              <a:rPr lang="en-US" b="1" dirty="0"/>
              <a:t> – </a:t>
            </a:r>
            <a:r>
              <a:rPr lang="en-US" dirty="0" err="1"/>
              <a:t>низ</a:t>
            </a:r>
            <a:r>
              <a:rPr lang="bg-BG" dirty="0"/>
              <a:t>, до 3 символа</a:t>
            </a:r>
          </a:p>
          <a:p>
            <a:pPr lvl="0"/>
            <a:r>
              <a:rPr lang="en-US" b="1" dirty="0" err="1"/>
              <a:t>цвят</a:t>
            </a:r>
            <a:r>
              <a:rPr lang="en-US" b="1" dirty="0"/>
              <a:t> - </a:t>
            </a:r>
            <a:r>
              <a:rPr lang="en-US" dirty="0" err="1"/>
              <a:t>низ</a:t>
            </a:r>
            <a:endParaRPr lang="bg-BG" dirty="0"/>
          </a:p>
          <a:p>
            <a:pPr lvl="0"/>
            <a:r>
              <a:rPr lang="en-US" b="1" dirty="0" err="1"/>
              <a:t>гумичка</a:t>
            </a:r>
            <a:r>
              <a:rPr lang="en-US" b="1" dirty="0"/>
              <a:t> – </a:t>
            </a:r>
            <a:r>
              <a:rPr lang="bg-BG" dirty="0"/>
              <a:t>цяло неотрицателно число,  </a:t>
            </a:r>
            <a:r>
              <a:rPr lang="en-US" dirty="0"/>
              <a:t>1</a:t>
            </a:r>
            <a:r>
              <a:rPr lang="bg-BG" dirty="0"/>
              <a:t> има гумичка или </a:t>
            </a:r>
            <a:r>
              <a:rPr lang="en-US" dirty="0"/>
              <a:t>0</a:t>
            </a:r>
            <a:r>
              <a:rPr lang="bg-BG" dirty="0"/>
              <a:t> за няма гумичка</a:t>
            </a:r>
          </a:p>
        </p:txBody>
      </p:sp>
    </p:spTree>
    <p:extLst>
      <p:ext uri="{BB962C8B-B14F-4D97-AF65-F5344CB8AC3E}">
        <p14:creationId xmlns:p14="http://schemas.microsoft.com/office/powerpoint/2010/main" val="939147363"/>
      </p:ext>
    </p:extLst>
  </p:cSld>
  <p:clrMapOvr>
    <a:masterClrMapping/>
  </p:clrMapOvr>
  <p:transition spd="med">
    <p:pull/>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Домейн на атрибутите</a:t>
            </a:r>
            <a:endParaRPr lang="bg-BG" dirty="0"/>
          </a:p>
        </p:txBody>
      </p:sp>
      <p:sp>
        <p:nvSpPr>
          <p:cNvPr id="3" name="Content Placeholder 2"/>
          <p:cNvSpPr>
            <a:spLocks noGrp="1"/>
          </p:cNvSpPr>
          <p:nvPr>
            <p:ph idx="1"/>
          </p:nvPr>
        </p:nvSpPr>
        <p:spPr/>
        <p:txBody>
          <a:bodyPr/>
          <a:lstStyle/>
          <a:p>
            <a:r>
              <a:rPr lang="bg-BG" b="1" u="sng" dirty="0" smtClean="0"/>
              <a:t>Потребител</a:t>
            </a:r>
            <a:endParaRPr lang="bg-BG" dirty="0"/>
          </a:p>
          <a:p>
            <a:pPr lvl="0"/>
            <a:r>
              <a:rPr lang="en-US" b="1" dirty="0" err="1"/>
              <a:t>име</a:t>
            </a:r>
            <a:r>
              <a:rPr lang="bg-BG" b="1" dirty="0"/>
              <a:t> - </a:t>
            </a:r>
            <a:r>
              <a:rPr lang="bg-BG" dirty="0"/>
              <a:t>низ</a:t>
            </a:r>
          </a:p>
          <a:p>
            <a:pPr lvl="0"/>
            <a:r>
              <a:rPr lang="en-US" b="1" dirty="0" err="1"/>
              <a:t>фамилия</a:t>
            </a:r>
            <a:r>
              <a:rPr lang="bg-BG" b="1" dirty="0"/>
              <a:t> - </a:t>
            </a:r>
            <a:r>
              <a:rPr lang="bg-BG" dirty="0"/>
              <a:t>низ</a:t>
            </a:r>
          </a:p>
          <a:p>
            <a:pPr lvl="0"/>
            <a:r>
              <a:rPr lang="en-US" b="1" dirty="0" err="1"/>
              <a:t>парола</a:t>
            </a:r>
            <a:r>
              <a:rPr lang="en-US" b="1" dirty="0"/>
              <a:t> </a:t>
            </a:r>
            <a:r>
              <a:rPr lang="bg-BG" b="1" dirty="0"/>
              <a:t>– </a:t>
            </a:r>
            <a:r>
              <a:rPr lang="bg-BG" dirty="0"/>
              <a:t>низ, до 16 символа</a:t>
            </a:r>
          </a:p>
          <a:p>
            <a:pPr lvl="0"/>
            <a:r>
              <a:rPr lang="en-US" b="1" dirty="0" err="1"/>
              <a:t>имейл</a:t>
            </a:r>
            <a:r>
              <a:rPr lang="bg-BG" b="1" dirty="0"/>
              <a:t> - </a:t>
            </a:r>
            <a:r>
              <a:rPr lang="bg-BG" dirty="0"/>
              <a:t>низ</a:t>
            </a:r>
          </a:p>
        </p:txBody>
      </p:sp>
    </p:spTree>
    <p:extLst>
      <p:ext uri="{BB962C8B-B14F-4D97-AF65-F5344CB8AC3E}">
        <p14:creationId xmlns:p14="http://schemas.microsoft.com/office/powerpoint/2010/main" val="83410103"/>
      </p:ext>
    </p:extLst>
  </p:cSld>
  <p:clrMapOvr>
    <a:masterClrMapping/>
  </p:clrMapOvr>
  <p:transition spd="med">
    <p:pull/>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Домейн на атрибутите</a:t>
            </a:r>
            <a:endParaRPr lang="bg-BG" dirty="0"/>
          </a:p>
        </p:txBody>
      </p:sp>
      <p:sp>
        <p:nvSpPr>
          <p:cNvPr id="3" name="Content Placeholder 2"/>
          <p:cNvSpPr>
            <a:spLocks noGrp="1"/>
          </p:cNvSpPr>
          <p:nvPr>
            <p:ph idx="1"/>
          </p:nvPr>
        </p:nvSpPr>
        <p:spPr/>
        <p:txBody>
          <a:bodyPr/>
          <a:lstStyle/>
          <a:p>
            <a:r>
              <a:rPr lang="bg-BG" b="1" u="sng" dirty="0"/>
              <a:t>Адрес</a:t>
            </a:r>
            <a:endParaRPr lang="bg-BG" dirty="0"/>
          </a:p>
          <a:p>
            <a:pPr lvl="0"/>
            <a:r>
              <a:rPr lang="bg-BG" b="1" dirty="0"/>
              <a:t>идентификационен номер – </a:t>
            </a:r>
            <a:r>
              <a:rPr lang="bg-BG" dirty="0"/>
              <a:t>цяло положително число</a:t>
            </a:r>
          </a:p>
          <a:p>
            <a:pPr lvl="0"/>
            <a:r>
              <a:rPr lang="en-US" b="1" dirty="0" err="1"/>
              <a:t>номер</a:t>
            </a:r>
            <a:r>
              <a:rPr lang="en-US" b="1" dirty="0"/>
              <a:t> </a:t>
            </a:r>
            <a:r>
              <a:rPr lang="en-US" b="1" dirty="0" err="1"/>
              <a:t>на</a:t>
            </a:r>
            <a:r>
              <a:rPr lang="en-US" b="1" dirty="0"/>
              <a:t> </a:t>
            </a:r>
            <a:r>
              <a:rPr lang="en-US" b="1" dirty="0" err="1"/>
              <a:t>апартамента</a:t>
            </a:r>
            <a:r>
              <a:rPr lang="bg-BG" b="1" dirty="0"/>
              <a:t> – </a:t>
            </a:r>
            <a:r>
              <a:rPr lang="bg-BG" dirty="0"/>
              <a:t>цяло положително число</a:t>
            </a:r>
          </a:p>
          <a:p>
            <a:pPr lvl="0"/>
            <a:r>
              <a:rPr lang="en-US" b="1" dirty="0" err="1"/>
              <a:t>улица</a:t>
            </a:r>
            <a:r>
              <a:rPr lang="bg-BG" b="1" dirty="0"/>
              <a:t> - </a:t>
            </a:r>
            <a:r>
              <a:rPr lang="bg-BG" dirty="0"/>
              <a:t>низ</a:t>
            </a:r>
          </a:p>
          <a:p>
            <a:pPr lvl="0"/>
            <a:r>
              <a:rPr lang="en-US" b="1" dirty="0" err="1"/>
              <a:t>пощенски</a:t>
            </a:r>
            <a:r>
              <a:rPr lang="en-US" b="1" dirty="0"/>
              <a:t> </a:t>
            </a:r>
            <a:r>
              <a:rPr lang="en-US" b="1" dirty="0" err="1"/>
              <a:t>код</a:t>
            </a:r>
            <a:r>
              <a:rPr lang="bg-BG" b="1" dirty="0"/>
              <a:t> – </a:t>
            </a:r>
            <a:r>
              <a:rPr lang="bg-BG" dirty="0"/>
              <a:t>цяло положително число</a:t>
            </a:r>
          </a:p>
          <a:p>
            <a:pPr lvl="0"/>
            <a:r>
              <a:rPr lang="en-US" b="1" dirty="0" err="1"/>
              <a:t>град</a:t>
            </a:r>
            <a:r>
              <a:rPr lang="bg-BG" b="1" dirty="0"/>
              <a:t> - </a:t>
            </a:r>
            <a:r>
              <a:rPr lang="bg-BG" dirty="0"/>
              <a:t>низ</a:t>
            </a:r>
          </a:p>
          <a:p>
            <a:pPr lvl="0"/>
            <a:r>
              <a:rPr lang="en-US" b="1" dirty="0" err="1"/>
              <a:t>държава</a:t>
            </a:r>
            <a:r>
              <a:rPr lang="bg-BG" b="1" dirty="0"/>
              <a:t> - </a:t>
            </a:r>
            <a:r>
              <a:rPr lang="bg-BG" dirty="0"/>
              <a:t>низ</a:t>
            </a:r>
          </a:p>
          <a:p>
            <a:pPr lvl="0"/>
            <a:r>
              <a:rPr lang="bg-BG" b="1" dirty="0"/>
              <a:t>квартал - </a:t>
            </a:r>
            <a:r>
              <a:rPr lang="bg-BG" dirty="0"/>
              <a:t>низ</a:t>
            </a:r>
          </a:p>
          <a:p>
            <a:pPr marL="0" indent="0">
              <a:buNone/>
            </a:pPr>
            <a:endParaRPr lang="bg-BG" dirty="0"/>
          </a:p>
        </p:txBody>
      </p:sp>
    </p:spTree>
    <p:extLst>
      <p:ext uri="{BB962C8B-B14F-4D97-AF65-F5344CB8AC3E}">
        <p14:creationId xmlns:p14="http://schemas.microsoft.com/office/powerpoint/2010/main" val="3070303830"/>
      </p:ext>
    </p:extLst>
  </p:cSld>
  <p:clrMapOvr>
    <a:masterClrMapping/>
  </p:clrMapOvr>
  <p:transition spd="med">
    <p:pull/>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Домейн на атрибутите</a:t>
            </a:r>
            <a:endParaRPr lang="bg-BG" dirty="0"/>
          </a:p>
        </p:txBody>
      </p:sp>
      <p:sp>
        <p:nvSpPr>
          <p:cNvPr id="3" name="Content Placeholder 2"/>
          <p:cNvSpPr>
            <a:spLocks noGrp="1"/>
          </p:cNvSpPr>
          <p:nvPr>
            <p:ph idx="1"/>
          </p:nvPr>
        </p:nvSpPr>
        <p:spPr/>
        <p:txBody>
          <a:bodyPr/>
          <a:lstStyle/>
          <a:p>
            <a:r>
              <a:rPr lang="bg-BG" b="1" u="sng" dirty="0"/>
              <a:t>Плащане</a:t>
            </a:r>
            <a:endParaRPr lang="bg-BG" dirty="0"/>
          </a:p>
          <a:p>
            <a:pPr lvl="0"/>
            <a:r>
              <a:rPr lang="en-US" b="1" dirty="0" err="1"/>
              <a:t>първо</a:t>
            </a:r>
            <a:r>
              <a:rPr lang="en-US" b="1" dirty="0"/>
              <a:t> </a:t>
            </a:r>
            <a:r>
              <a:rPr lang="en-US" b="1" dirty="0" err="1"/>
              <a:t>име</a:t>
            </a:r>
            <a:r>
              <a:rPr lang="en-US" b="1" dirty="0"/>
              <a:t> </a:t>
            </a:r>
            <a:r>
              <a:rPr lang="en-US" b="1" dirty="0" err="1"/>
              <a:t>на</a:t>
            </a:r>
            <a:r>
              <a:rPr lang="en-US" b="1" dirty="0"/>
              <a:t> </a:t>
            </a:r>
            <a:r>
              <a:rPr lang="en-US" b="1" dirty="0" err="1"/>
              <a:t>картодържател</a:t>
            </a:r>
            <a:r>
              <a:rPr lang="bg-BG" b="1" dirty="0"/>
              <a:t> - </a:t>
            </a:r>
            <a:r>
              <a:rPr lang="bg-BG" dirty="0"/>
              <a:t>низ</a:t>
            </a:r>
          </a:p>
          <a:p>
            <a:pPr lvl="0"/>
            <a:r>
              <a:rPr lang="en-US" b="1" dirty="0" err="1"/>
              <a:t>трето</a:t>
            </a:r>
            <a:r>
              <a:rPr lang="en-US" b="1" dirty="0"/>
              <a:t> </a:t>
            </a:r>
            <a:r>
              <a:rPr lang="en-US" b="1" dirty="0" err="1"/>
              <a:t>име</a:t>
            </a:r>
            <a:r>
              <a:rPr lang="en-US" b="1" dirty="0"/>
              <a:t> </a:t>
            </a:r>
            <a:r>
              <a:rPr lang="en-US" b="1" dirty="0" err="1"/>
              <a:t>на</a:t>
            </a:r>
            <a:r>
              <a:rPr lang="en-US" b="1" dirty="0"/>
              <a:t> </a:t>
            </a:r>
            <a:r>
              <a:rPr lang="en-US" b="1" dirty="0" err="1"/>
              <a:t>картодържател</a:t>
            </a:r>
            <a:r>
              <a:rPr lang="bg-BG" b="1" dirty="0"/>
              <a:t> - </a:t>
            </a:r>
            <a:r>
              <a:rPr lang="bg-BG" dirty="0"/>
              <a:t>низ</a:t>
            </a:r>
          </a:p>
          <a:p>
            <a:pPr lvl="0"/>
            <a:r>
              <a:rPr lang="en-US" b="1" dirty="0" err="1"/>
              <a:t>номер</a:t>
            </a:r>
            <a:r>
              <a:rPr lang="en-US" b="1" dirty="0"/>
              <a:t> </a:t>
            </a:r>
            <a:r>
              <a:rPr lang="en-US" b="1" dirty="0" err="1"/>
              <a:t>на</a:t>
            </a:r>
            <a:r>
              <a:rPr lang="en-US" b="1" dirty="0"/>
              <a:t> </a:t>
            </a:r>
            <a:r>
              <a:rPr lang="en-US" b="1" dirty="0" err="1"/>
              <a:t>карта</a:t>
            </a:r>
            <a:r>
              <a:rPr lang="bg-BG" b="1" dirty="0"/>
              <a:t> – </a:t>
            </a:r>
            <a:r>
              <a:rPr lang="bg-BG" dirty="0"/>
              <a:t>цяло положително число</a:t>
            </a:r>
          </a:p>
          <a:p>
            <a:pPr lvl="0"/>
            <a:r>
              <a:rPr lang="en-US" b="1" dirty="0" err="1"/>
              <a:t>тип</a:t>
            </a:r>
            <a:r>
              <a:rPr lang="en-US" b="1" dirty="0"/>
              <a:t> </a:t>
            </a:r>
            <a:r>
              <a:rPr lang="en-US" b="1" dirty="0" err="1"/>
              <a:t>на</a:t>
            </a:r>
            <a:r>
              <a:rPr lang="en-US" b="1" dirty="0"/>
              <a:t> </a:t>
            </a:r>
            <a:r>
              <a:rPr lang="en-US" b="1" dirty="0" err="1"/>
              <a:t>карта</a:t>
            </a:r>
            <a:r>
              <a:rPr lang="bg-BG" b="1" dirty="0"/>
              <a:t> - </a:t>
            </a:r>
            <a:r>
              <a:rPr lang="bg-BG" dirty="0"/>
              <a:t>низ</a:t>
            </a:r>
          </a:p>
          <a:p>
            <a:pPr lvl="0"/>
            <a:r>
              <a:rPr lang="en-US" b="1" dirty="0" err="1"/>
              <a:t>срок</a:t>
            </a:r>
            <a:r>
              <a:rPr lang="en-US" b="1" dirty="0"/>
              <a:t> </a:t>
            </a:r>
            <a:r>
              <a:rPr lang="en-US" b="1" dirty="0" err="1"/>
              <a:t>на</a:t>
            </a:r>
            <a:r>
              <a:rPr lang="en-US" b="1" dirty="0"/>
              <a:t> </a:t>
            </a:r>
            <a:r>
              <a:rPr lang="en-US" b="1" dirty="0" err="1"/>
              <a:t>валидност</a:t>
            </a:r>
            <a:r>
              <a:rPr lang="en-US" b="1" dirty="0"/>
              <a:t> </a:t>
            </a:r>
            <a:r>
              <a:rPr lang="en-US" b="1" dirty="0" err="1"/>
              <a:t>на</a:t>
            </a:r>
            <a:r>
              <a:rPr lang="en-US" b="1" dirty="0"/>
              <a:t> </a:t>
            </a:r>
            <a:r>
              <a:rPr lang="en-US" b="1" dirty="0" err="1"/>
              <a:t>карта</a:t>
            </a:r>
            <a:r>
              <a:rPr lang="en-US" b="1" dirty="0"/>
              <a:t> </a:t>
            </a:r>
            <a:r>
              <a:rPr lang="bg-BG" b="1" dirty="0"/>
              <a:t>– </a:t>
            </a:r>
            <a:r>
              <a:rPr lang="bg-BG" dirty="0"/>
              <a:t>дата</a:t>
            </a:r>
          </a:p>
          <a:p>
            <a:pPr marL="0" indent="0">
              <a:buNone/>
            </a:pPr>
            <a:endParaRPr lang="bg-BG" dirty="0"/>
          </a:p>
        </p:txBody>
      </p:sp>
    </p:spTree>
    <p:extLst>
      <p:ext uri="{BB962C8B-B14F-4D97-AF65-F5344CB8AC3E}">
        <p14:creationId xmlns:p14="http://schemas.microsoft.com/office/powerpoint/2010/main" val="842845321"/>
      </p:ext>
    </p:extLst>
  </p:cSld>
  <p:clrMapOvr>
    <a:masterClrMapping/>
  </p:clrMapOvr>
  <p:transition spd="med">
    <p:pull/>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Домейн на атрибутите</a:t>
            </a:r>
            <a:endParaRPr lang="bg-BG" dirty="0"/>
          </a:p>
        </p:txBody>
      </p:sp>
      <p:sp>
        <p:nvSpPr>
          <p:cNvPr id="3" name="Content Placeholder 2"/>
          <p:cNvSpPr>
            <a:spLocks noGrp="1"/>
          </p:cNvSpPr>
          <p:nvPr>
            <p:ph idx="1"/>
          </p:nvPr>
        </p:nvSpPr>
        <p:spPr/>
        <p:txBody>
          <a:bodyPr/>
          <a:lstStyle/>
          <a:p>
            <a:r>
              <a:rPr lang="bg-BG" b="1" u="sng" dirty="0"/>
              <a:t>Кошница</a:t>
            </a:r>
            <a:endParaRPr lang="bg-BG" dirty="0"/>
          </a:p>
          <a:p>
            <a:pPr lvl="0"/>
            <a:r>
              <a:rPr lang="bg-BG" b="1" dirty="0"/>
              <a:t>идентификационен номер -  </a:t>
            </a:r>
            <a:r>
              <a:rPr lang="bg-BG" dirty="0"/>
              <a:t>цяло положително число</a:t>
            </a:r>
          </a:p>
          <a:p>
            <a:pPr lvl="0"/>
            <a:r>
              <a:rPr lang="bg-BG" b="1" dirty="0"/>
              <a:t>цена – </a:t>
            </a:r>
            <a:r>
              <a:rPr lang="bg-BG" dirty="0"/>
              <a:t>дробно положително число</a:t>
            </a:r>
          </a:p>
          <a:p>
            <a:pPr marL="0" indent="0">
              <a:buNone/>
            </a:pPr>
            <a:endParaRPr lang="bg-BG" dirty="0"/>
          </a:p>
        </p:txBody>
      </p:sp>
    </p:spTree>
    <p:extLst>
      <p:ext uri="{BB962C8B-B14F-4D97-AF65-F5344CB8AC3E}">
        <p14:creationId xmlns:p14="http://schemas.microsoft.com/office/powerpoint/2010/main" val="2800359857"/>
      </p:ext>
    </p:extLst>
  </p:cSld>
  <p:clrMapOvr>
    <a:masterClrMapping/>
  </p:clrMapOvr>
  <p:transition spd="med">
    <p:pull/>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Домейн на атрибутите</a:t>
            </a:r>
            <a:endParaRPr lang="bg-BG" dirty="0"/>
          </a:p>
        </p:txBody>
      </p:sp>
      <p:sp>
        <p:nvSpPr>
          <p:cNvPr id="3" name="Content Placeholder 2"/>
          <p:cNvSpPr>
            <a:spLocks noGrp="1"/>
          </p:cNvSpPr>
          <p:nvPr>
            <p:ph idx="1"/>
          </p:nvPr>
        </p:nvSpPr>
        <p:spPr/>
        <p:txBody>
          <a:bodyPr/>
          <a:lstStyle/>
          <a:p>
            <a:r>
              <a:rPr lang="bg-BG" b="1" u="sng" dirty="0"/>
              <a:t>Производител</a:t>
            </a:r>
            <a:endParaRPr lang="bg-BG" dirty="0"/>
          </a:p>
          <a:p>
            <a:pPr lvl="0"/>
            <a:r>
              <a:rPr lang="en-US" b="1" dirty="0" err="1"/>
              <a:t>ид</a:t>
            </a:r>
            <a:r>
              <a:rPr lang="en-US" b="1" dirty="0"/>
              <a:t> </a:t>
            </a:r>
            <a:r>
              <a:rPr lang="en-US" b="1" dirty="0" err="1"/>
              <a:t>на</a:t>
            </a:r>
            <a:r>
              <a:rPr lang="en-US" b="1" dirty="0"/>
              <a:t> </a:t>
            </a:r>
            <a:r>
              <a:rPr lang="en-US" b="1" dirty="0" err="1"/>
              <a:t>производител</a:t>
            </a:r>
            <a:r>
              <a:rPr lang="bg-BG" b="1" dirty="0"/>
              <a:t> – </a:t>
            </a:r>
            <a:r>
              <a:rPr lang="bg-BG" dirty="0"/>
              <a:t>цяло положително число</a:t>
            </a:r>
          </a:p>
          <a:p>
            <a:pPr lvl="0"/>
            <a:r>
              <a:rPr lang="en-US" b="1" dirty="0" err="1"/>
              <a:t>уеб</a:t>
            </a:r>
            <a:r>
              <a:rPr lang="en-US" b="1" dirty="0"/>
              <a:t> </a:t>
            </a:r>
            <a:r>
              <a:rPr lang="en-US" b="1" dirty="0" err="1"/>
              <a:t>адрес</a:t>
            </a:r>
            <a:r>
              <a:rPr lang="en-US" b="1" dirty="0"/>
              <a:t> </a:t>
            </a:r>
            <a:r>
              <a:rPr lang="bg-BG" b="1" dirty="0"/>
              <a:t>- </a:t>
            </a:r>
            <a:r>
              <a:rPr lang="bg-BG" dirty="0"/>
              <a:t>низ</a:t>
            </a:r>
          </a:p>
          <a:p>
            <a:pPr lvl="0"/>
            <a:r>
              <a:rPr lang="en-US" b="1" dirty="0" err="1"/>
              <a:t>първо</a:t>
            </a:r>
            <a:r>
              <a:rPr lang="en-US" b="1" dirty="0"/>
              <a:t> </a:t>
            </a:r>
            <a:r>
              <a:rPr lang="en-US" b="1" dirty="0" err="1"/>
              <a:t>име</a:t>
            </a:r>
            <a:r>
              <a:rPr lang="en-US" b="1" dirty="0"/>
              <a:t> </a:t>
            </a:r>
            <a:r>
              <a:rPr lang="bg-BG" b="1" dirty="0"/>
              <a:t>- </a:t>
            </a:r>
            <a:r>
              <a:rPr lang="bg-BG" dirty="0"/>
              <a:t>низ</a:t>
            </a:r>
          </a:p>
          <a:p>
            <a:pPr lvl="0"/>
            <a:r>
              <a:rPr lang="en-US" b="1" dirty="0" err="1"/>
              <a:t>трето</a:t>
            </a:r>
            <a:r>
              <a:rPr lang="en-US" b="1" dirty="0"/>
              <a:t> </a:t>
            </a:r>
            <a:r>
              <a:rPr lang="en-US" b="1" dirty="0" err="1"/>
              <a:t>име</a:t>
            </a:r>
            <a:r>
              <a:rPr lang="en-US" b="1" dirty="0"/>
              <a:t> </a:t>
            </a:r>
            <a:r>
              <a:rPr lang="bg-BG" b="1" dirty="0" smtClean="0"/>
              <a:t>– </a:t>
            </a:r>
            <a:r>
              <a:rPr lang="bg-BG" dirty="0" smtClean="0"/>
              <a:t>низ</a:t>
            </a:r>
          </a:p>
          <a:p>
            <a:pPr lvl="0"/>
            <a:r>
              <a:rPr lang="en-US" b="1" dirty="0" err="1"/>
              <a:t>телефон</a:t>
            </a:r>
            <a:r>
              <a:rPr lang="en-US" b="1" dirty="0"/>
              <a:t> </a:t>
            </a:r>
            <a:r>
              <a:rPr lang="bg-BG" b="1" dirty="0"/>
              <a:t>- </a:t>
            </a:r>
            <a:r>
              <a:rPr lang="bg-BG" dirty="0"/>
              <a:t>низ</a:t>
            </a:r>
          </a:p>
          <a:p>
            <a:pPr lvl="0"/>
            <a:r>
              <a:rPr lang="en-US" b="1" dirty="0" err="1"/>
              <a:t>имейл</a:t>
            </a:r>
            <a:r>
              <a:rPr lang="en-US" b="1" dirty="0"/>
              <a:t> </a:t>
            </a:r>
            <a:r>
              <a:rPr lang="bg-BG" b="1" dirty="0"/>
              <a:t>- </a:t>
            </a:r>
            <a:r>
              <a:rPr lang="bg-BG" dirty="0"/>
              <a:t>низ</a:t>
            </a:r>
          </a:p>
          <a:p>
            <a:pPr lvl="0"/>
            <a:r>
              <a:rPr lang="en-US" b="1" dirty="0" err="1"/>
              <a:t>име</a:t>
            </a:r>
            <a:r>
              <a:rPr lang="en-US" b="1" dirty="0"/>
              <a:t> </a:t>
            </a:r>
            <a:r>
              <a:rPr lang="en-US" b="1" dirty="0" err="1"/>
              <a:t>на</a:t>
            </a:r>
            <a:r>
              <a:rPr lang="en-US" b="1" dirty="0"/>
              <a:t> </a:t>
            </a:r>
            <a:r>
              <a:rPr lang="en-US" b="1" dirty="0" err="1"/>
              <a:t>компанията</a:t>
            </a:r>
            <a:r>
              <a:rPr lang="en-US" b="1" dirty="0"/>
              <a:t> </a:t>
            </a:r>
            <a:r>
              <a:rPr lang="bg-BG" b="1" dirty="0"/>
              <a:t>– </a:t>
            </a:r>
            <a:r>
              <a:rPr lang="bg-BG" dirty="0"/>
              <a:t>низ</a:t>
            </a:r>
          </a:p>
          <a:p>
            <a:pPr lvl="0"/>
            <a:endParaRPr lang="bg-BG" dirty="0"/>
          </a:p>
          <a:p>
            <a:pPr marL="0" indent="0">
              <a:buNone/>
            </a:pPr>
            <a:endParaRPr lang="bg-BG" dirty="0"/>
          </a:p>
        </p:txBody>
      </p:sp>
    </p:spTree>
    <p:extLst>
      <p:ext uri="{BB962C8B-B14F-4D97-AF65-F5344CB8AC3E}">
        <p14:creationId xmlns:p14="http://schemas.microsoft.com/office/powerpoint/2010/main" val="119909448"/>
      </p:ext>
    </p:extLst>
  </p:cSld>
  <p:clrMapOvr>
    <a:masterClrMapping/>
  </p:clrMapOvr>
  <p:transition spd="med">
    <p:pull/>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Връзки</a:t>
            </a:r>
            <a:endParaRPr lang="bg-BG" dirty="0"/>
          </a:p>
        </p:txBody>
      </p:sp>
      <p:sp>
        <p:nvSpPr>
          <p:cNvPr id="3" name="Content Placeholder 2"/>
          <p:cNvSpPr>
            <a:spLocks noGrp="1"/>
          </p:cNvSpPr>
          <p:nvPr>
            <p:ph idx="1"/>
          </p:nvPr>
        </p:nvSpPr>
        <p:spPr/>
        <p:txBody>
          <a:bodyPr/>
          <a:lstStyle/>
          <a:p>
            <a:pPr lvl="0"/>
            <a:r>
              <a:rPr lang="bg-BG" b="1" dirty="0"/>
              <a:t>Адрес – Потребител</a:t>
            </a:r>
            <a:endParaRPr lang="bg-BG" dirty="0"/>
          </a:p>
          <a:p>
            <a:pPr lvl="0"/>
            <a:r>
              <a:rPr lang="bg-BG" b="1" dirty="0"/>
              <a:t>Потребител - Кошница</a:t>
            </a:r>
            <a:endParaRPr lang="bg-BG" dirty="0"/>
          </a:p>
          <a:p>
            <a:pPr lvl="0"/>
            <a:r>
              <a:rPr lang="bg-BG" b="1" dirty="0"/>
              <a:t>Продукти – Кошница</a:t>
            </a:r>
            <a:endParaRPr lang="bg-BG" dirty="0"/>
          </a:p>
          <a:p>
            <a:pPr lvl="0"/>
            <a:r>
              <a:rPr lang="bg-BG" b="1" dirty="0"/>
              <a:t>Производител – Продукти</a:t>
            </a:r>
            <a:endParaRPr lang="bg-BG" dirty="0"/>
          </a:p>
          <a:p>
            <a:pPr lvl="0"/>
            <a:r>
              <a:rPr lang="bg-BG" b="1" dirty="0"/>
              <a:t>Производител - Адрес</a:t>
            </a:r>
            <a:endParaRPr lang="bg-BG" dirty="0"/>
          </a:p>
          <a:p>
            <a:endParaRPr lang="bg-BG" dirty="0"/>
          </a:p>
        </p:txBody>
      </p:sp>
    </p:spTree>
    <p:extLst>
      <p:ext uri="{BB962C8B-B14F-4D97-AF65-F5344CB8AC3E}">
        <p14:creationId xmlns:p14="http://schemas.microsoft.com/office/powerpoint/2010/main" val="3070790751"/>
      </p:ext>
    </p:extLst>
  </p:cSld>
  <p:clrMapOvr>
    <a:masterClrMapping/>
  </p:clrMapOvr>
  <p:transition spd="med">
    <p:pull/>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Ограничения </a:t>
            </a:r>
            <a:endParaRPr lang="bg-BG" dirty="0"/>
          </a:p>
        </p:txBody>
      </p:sp>
      <p:sp>
        <p:nvSpPr>
          <p:cNvPr id="3" name="Content Placeholder 2"/>
          <p:cNvSpPr>
            <a:spLocks noGrp="1"/>
          </p:cNvSpPr>
          <p:nvPr>
            <p:ph idx="1"/>
          </p:nvPr>
        </p:nvSpPr>
        <p:spPr/>
        <p:txBody>
          <a:bodyPr/>
          <a:lstStyle/>
          <a:p>
            <a:r>
              <a:rPr lang="bg-BG" b="1" u="sng" dirty="0"/>
              <a:t>Продукти </a:t>
            </a:r>
            <a:endParaRPr lang="bg-BG" dirty="0"/>
          </a:p>
          <a:p>
            <a:pPr lvl="0"/>
            <a:r>
              <a:rPr lang="bg-BG" b="1" dirty="0"/>
              <a:t>код на продукта в склада – </a:t>
            </a:r>
            <a:r>
              <a:rPr lang="bg-BG" dirty="0"/>
              <a:t>цяло положително число</a:t>
            </a:r>
            <a:r>
              <a:rPr lang="bg-BG" b="1" dirty="0"/>
              <a:t> - </a:t>
            </a:r>
            <a:r>
              <a:rPr lang="bg-BG" b="1" u="sng" dirty="0"/>
              <a:t>ключ</a:t>
            </a:r>
            <a:endParaRPr lang="bg-BG" dirty="0"/>
          </a:p>
          <a:p>
            <a:pPr lvl="0"/>
            <a:r>
              <a:rPr lang="bg-BG" b="1" dirty="0"/>
              <a:t>баркод – </a:t>
            </a:r>
            <a:r>
              <a:rPr lang="bg-BG" dirty="0"/>
              <a:t>цяло ложително число, до 12 цифри</a:t>
            </a:r>
          </a:p>
          <a:p>
            <a:pPr lvl="0"/>
            <a:r>
              <a:rPr lang="bg-BG" b="1" dirty="0"/>
              <a:t>цена – </a:t>
            </a:r>
            <a:r>
              <a:rPr lang="bg-BG" dirty="0"/>
              <a:t>дробно положително число</a:t>
            </a:r>
          </a:p>
          <a:p>
            <a:pPr lvl="0"/>
            <a:r>
              <a:rPr lang="bg-BG" b="1" dirty="0"/>
              <a:t>количество в склада – </a:t>
            </a:r>
            <a:r>
              <a:rPr lang="bg-BG" dirty="0"/>
              <a:t>цяло положително число</a:t>
            </a:r>
          </a:p>
          <a:p>
            <a:pPr lvl="0"/>
            <a:r>
              <a:rPr lang="bg-BG" b="1" dirty="0"/>
              <a:t>категория – </a:t>
            </a:r>
            <a:r>
              <a:rPr lang="bg-BG" dirty="0"/>
              <a:t>низ, допустими стойности: книга, молив, химикал, тетрадка      </a:t>
            </a:r>
          </a:p>
          <a:p>
            <a:endParaRPr lang="bg-BG" dirty="0"/>
          </a:p>
        </p:txBody>
      </p:sp>
    </p:spTree>
    <p:extLst>
      <p:ext uri="{BB962C8B-B14F-4D97-AF65-F5344CB8AC3E}">
        <p14:creationId xmlns:p14="http://schemas.microsoft.com/office/powerpoint/2010/main" val="178920326"/>
      </p:ext>
    </p:extLst>
  </p:cSld>
  <p:clrMapOvr>
    <a:masterClrMapping/>
  </p:clrMapOvr>
  <p:transition spd="med">
    <p:pull/>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Ограничения </a:t>
            </a:r>
            <a:endParaRPr lang="bg-BG" dirty="0"/>
          </a:p>
        </p:txBody>
      </p:sp>
      <p:sp>
        <p:nvSpPr>
          <p:cNvPr id="3" name="Content Placeholder 2"/>
          <p:cNvSpPr>
            <a:spLocks noGrp="1"/>
          </p:cNvSpPr>
          <p:nvPr>
            <p:ph idx="1"/>
          </p:nvPr>
        </p:nvSpPr>
        <p:spPr/>
        <p:txBody>
          <a:bodyPr/>
          <a:lstStyle/>
          <a:p>
            <a:r>
              <a:rPr lang="bg-BG" b="1" u="sng" dirty="0"/>
              <a:t>Книга                                                                                                                                                                                          </a:t>
            </a:r>
            <a:endParaRPr lang="bg-BG" dirty="0"/>
          </a:p>
          <a:p>
            <a:pPr lvl="0"/>
            <a:r>
              <a:rPr lang="en-US" b="1" dirty="0" err="1"/>
              <a:t>жанр</a:t>
            </a:r>
            <a:r>
              <a:rPr lang="en-US" b="1" dirty="0"/>
              <a:t>  - </a:t>
            </a:r>
            <a:r>
              <a:rPr lang="en-US" dirty="0" err="1"/>
              <a:t>низ</a:t>
            </a:r>
            <a:r>
              <a:rPr lang="bg-BG" dirty="0"/>
              <a:t>, допустими стойности: комедия, драма, роман</a:t>
            </a:r>
          </a:p>
          <a:p>
            <a:pPr lvl="0"/>
            <a:r>
              <a:rPr lang="en-US" b="1" dirty="0" err="1"/>
              <a:t>език</a:t>
            </a:r>
            <a:r>
              <a:rPr lang="en-US" b="1" dirty="0"/>
              <a:t> - </a:t>
            </a:r>
            <a:r>
              <a:rPr lang="en-US" dirty="0" err="1"/>
              <a:t>низ</a:t>
            </a:r>
            <a:endParaRPr lang="bg-BG" dirty="0"/>
          </a:p>
          <a:p>
            <a:pPr lvl="0"/>
            <a:r>
              <a:rPr lang="en-US" b="1" dirty="0" err="1"/>
              <a:t>брой</a:t>
            </a:r>
            <a:r>
              <a:rPr lang="en-US" b="1" dirty="0"/>
              <a:t> </a:t>
            </a:r>
            <a:r>
              <a:rPr lang="en-US" b="1" dirty="0" err="1"/>
              <a:t>страници</a:t>
            </a:r>
            <a:r>
              <a:rPr lang="en-US" b="1" dirty="0"/>
              <a:t> – </a:t>
            </a:r>
            <a:r>
              <a:rPr lang="en-US" dirty="0" err="1"/>
              <a:t>цяло</a:t>
            </a:r>
            <a:r>
              <a:rPr lang="en-US" dirty="0"/>
              <a:t> </a:t>
            </a:r>
            <a:r>
              <a:rPr lang="en-US" dirty="0" err="1"/>
              <a:t>положително</a:t>
            </a:r>
            <a:r>
              <a:rPr lang="en-US" dirty="0"/>
              <a:t> </a:t>
            </a:r>
            <a:r>
              <a:rPr lang="en-US" dirty="0" err="1"/>
              <a:t>число</a:t>
            </a:r>
            <a:endParaRPr lang="bg-BG" dirty="0"/>
          </a:p>
          <a:p>
            <a:pPr lvl="0"/>
            <a:r>
              <a:rPr lang="en-US" b="1" dirty="0" err="1"/>
              <a:t>издател</a:t>
            </a:r>
            <a:r>
              <a:rPr lang="en-US" b="1" dirty="0"/>
              <a:t> – </a:t>
            </a:r>
            <a:r>
              <a:rPr lang="en-US" dirty="0" err="1"/>
              <a:t>низ</a:t>
            </a:r>
            <a:endParaRPr lang="bg-BG" dirty="0"/>
          </a:p>
          <a:p>
            <a:pPr lvl="0"/>
            <a:r>
              <a:rPr lang="en-US" b="1" dirty="0" err="1"/>
              <a:t>автор</a:t>
            </a:r>
            <a:r>
              <a:rPr lang="en-US" b="1" dirty="0"/>
              <a:t> - </a:t>
            </a:r>
            <a:r>
              <a:rPr lang="en-US" dirty="0" err="1"/>
              <a:t>низ</a:t>
            </a:r>
            <a:endParaRPr lang="bg-BG" dirty="0"/>
          </a:p>
          <a:p>
            <a:pPr lvl="0"/>
            <a:r>
              <a:rPr lang="en-US" b="1" dirty="0" err="1"/>
              <a:t>заглавие</a:t>
            </a:r>
            <a:r>
              <a:rPr lang="en-US" b="1" dirty="0"/>
              <a:t> - </a:t>
            </a:r>
            <a:r>
              <a:rPr lang="en-US" dirty="0" err="1"/>
              <a:t>низ</a:t>
            </a:r>
            <a:endParaRPr lang="bg-BG" dirty="0"/>
          </a:p>
          <a:p>
            <a:endParaRPr lang="bg-BG" dirty="0"/>
          </a:p>
        </p:txBody>
      </p:sp>
    </p:spTree>
    <p:extLst>
      <p:ext uri="{BB962C8B-B14F-4D97-AF65-F5344CB8AC3E}">
        <p14:creationId xmlns:p14="http://schemas.microsoft.com/office/powerpoint/2010/main" val="3810901144"/>
      </p:ext>
    </p:extLst>
  </p:cSld>
  <p:clrMapOvr>
    <a:masterClrMapping/>
  </p:clrMapOvr>
  <p:transition spd="med">
    <p:pull/>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bg-BG" b="1" dirty="0"/>
              <a:t>Обхват на модела. </a:t>
            </a:r>
            <a:endParaRPr lang="bg-BG" dirty="0"/>
          </a:p>
        </p:txBody>
      </p:sp>
      <p:sp>
        <p:nvSpPr>
          <p:cNvPr id="3" name="Subtitle 2"/>
          <p:cNvSpPr>
            <a:spLocks noGrp="1"/>
          </p:cNvSpPr>
          <p:nvPr>
            <p:ph type="subTitle" idx="1"/>
          </p:nvPr>
        </p:nvSpPr>
        <p:spPr/>
        <p:txBody>
          <a:bodyPr/>
          <a:lstStyle/>
          <a:p>
            <a:r>
              <a:rPr lang="bg-BG" b="1" dirty="0"/>
              <a:t>Дефиниране на задачата</a:t>
            </a:r>
            <a:endParaRPr lang="bg-BG" dirty="0"/>
          </a:p>
        </p:txBody>
      </p:sp>
    </p:spTree>
    <p:extLst>
      <p:ext uri="{BB962C8B-B14F-4D97-AF65-F5344CB8AC3E}">
        <p14:creationId xmlns:p14="http://schemas.microsoft.com/office/powerpoint/2010/main" val="2063081748"/>
      </p:ext>
    </p:extLst>
  </p:cSld>
  <p:clrMapOvr>
    <a:masterClrMapping/>
  </p:clrMapOvr>
  <p:transition spd="med">
    <p:pull/>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Ограничения </a:t>
            </a:r>
            <a:endParaRPr lang="bg-BG" dirty="0"/>
          </a:p>
        </p:txBody>
      </p:sp>
      <p:sp>
        <p:nvSpPr>
          <p:cNvPr id="3" name="Content Placeholder 2"/>
          <p:cNvSpPr>
            <a:spLocks noGrp="1"/>
          </p:cNvSpPr>
          <p:nvPr>
            <p:ph idx="1"/>
          </p:nvPr>
        </p:nvSpPr>
        <p:spPr/>
        <p:txBody>
          <a:bodyPr/>
          <a:lstStyle/>
          <a:p>
            <a:r>
              <a:rPr lang="bg-BG" b="1" u="sng" dirty="0"/>
              <a:t>Тетрадка </a:t>
            </a:r>
            <a:endParaRPr lang="bg-BG" dirty="0"/>
          </a:p>
          <a:p>
            <a:pPr lvl="0"/>
            <a:r>
              <a:rPr lang="en-US" b="1" dirty="0" err="1"/>
              <a:t>брой</a:t>
            </a:r>
            <a:r>
              <a:rPr lang="en-US" b="1" dirty="0"/>
              <a:t> </a:t>
            </a:r>
            <a:r>
              <a:rPr lang="en-US" b="1" dirty="0" err="1"/>
              <a:t>страници</a:t>
            </a:r>
            <a:r>
              <a:rPr lang="en-US" b="1" dirty="0"/>
              <a:t> – </a:t>
            </a:r>
            <a:r>
              <a:rPr lang="en-US" dirty="0" err="1"/>
              <a:t>цяло</a:t>
            </a:r>
            <a:r>
              <a:rPr lang="en-US" dirty="0"/>
              <a:t> </a:t>
            </a:r>
            <a:r>
              <a:rPr lang="en-US" dirty="0" err="1"/>
              <a:t>положително</a:t>
            </a:r>
            <a:r>
              <a:rPr lang="en-US" dirty="0"/>
              <a:t> </a:t>
            </a:r>
            <a:r>
              <a:rPr lang="en-US" dirty="0" err="1"/>
              <a:t>число</a:t>
            </a:r>
            <a:endParaRPr lang="bg-BG" dirty="0"/>
          </a:p>
          <a:p>
            <a:pPr lvl="0"/>
            <a:r>
              <a:rPr lang="en-US" b="1" dirty="0" err="1"/>
              <a:t>формат</a:t>
            </a:r>
            <a:r>
              <a:rPr lang="en-US" b="1" dirty="0"/>
              <a:t> </a:t>
            </a:r>
            <a:r>
              <a:rPr lang="en-US" b="1" dirty="0" err="1"/>
              <a:t>на</a:t>
            </a:r>
            <a:r>
              <a:rPr lang="en-US" b="1" dirty="0"/>
              <a:t> </a:t>
            </a:r>
            <a:r>
              <a:rPr lang="en-US" b="1" dirty="0" err="1"/>
              <a:t>страници</a:t>
            </a:r>
            <a:r>
              <a:rPr lang="en-US" b="1" dirty="0"/>
              <a:t> – </a:t>
            </a:r>
            <a:r>
              <a:rPr lang="en-US" dirty="0" err="1"/>
              <a:t>низ</a:t>
            </a:r>
            <a:r>
              <a:rPr lang="bg-BG" dirty="0"/>
              <a:t>, до 2 символа с допустими стойности (</a:t>
            </a:r>
            <a:r>
              <a:rPr lang="en-US" dirty="0"/>
              <a:t>A1, A2, A3</a:t>
            </a:r>
            <a:r>
              <a:rPr lang="bg-BG" dirty="0"/>
              <a:t>, А4, А5, А6)</a:t>
            </a:r>
          </a:p>
          <a:p>
            <a:pPr lvl="0"/>
            <a:r>
              <a:rPr lang="en-US" b="1" dirty="0" err="1"/>
              <a:t>рециклирана</a:t>
            </a:r>
            <a:r>
              <a:rPr lang="en-US" b="1" dirty="0"/>
              <a:t> </a:t>
            </a:r>
            <a:r>
              <a:rPr lang="en-US" b="1" dirty="0" err="1"/>
              <a:t>хартия</a:t>
            </a:r>
            <a:r>
              <a:rPr lang="en-US" b="1" dirty="0"/>
              <a:t> – </a:t>
            </a:r>
            <a:r>
              <a:rPr lang="en-US" dirty="0" err="1"/>
              <a:t>низ</a:t>
            </a:r>
            <a:r>
              <a:rPr lang="bg-BG" dirty="0"/>
              <a:t>, с допустими стойности да или не</a:t>
            </a:r>
          </a:p>
          <a:p>
            <a:pPr lvl="0"/>
            <a:r>
              <a:rPr lang="en-US" b="1" dirty="0" err="1"/>
              <a:t>тип</a:t>
            </a:r>
            <a:r>
              <a:rPr lang="en-US" b="1" dirty="0"/>
              <a:t> - </a:t>
            </a:r>
            <a:r>
              <a:rPr lang="en-US" dirty="0" err="1"/>
              <a:t>низ</a:t>
            </a:r>
            <a:endParaRPr lang="bg-BG" dirty="0"/>
          </a:p>
          <a:p>
            <a:endParaRPr lang="bg-BG" dirty="0"/>
          </a:p>
        </p:txBody>
      </p:sp>
    </p:spTree>
    <p:extLst>
      <p:ext uri="{BB962C8B-B14F-4D97-AF65-F5344CB8AC3E}">
        <p14:creationId xmlns:p14="http://schemas.microsoft.com/office/powerpoint/2010/main" val="511222619"/>
      </p:ext>
    </p:extLst>
  </p:cSld>
  <p:clrMapOvr>
    <a:masterClrMapping/>
  </p:clrMapOvr>
  <p:transition spd="med">
    <p:pull/>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Ограничения </a:t>
            </a:r>
            <a:endParaRPr lang="bg-BG" dirty="0"/>
          </a:p>
        </p:txBody>
      </p:sp>
      <p:sp>
        <p:nvSpPr>
          <p:cNvPr id="3" name="Content Placeholder 2"/>
          <p:cNvSpPr>
            <a:spLocks noGrp="1"/>
          </p:cNvSpPr>
          <p:nvPr>
            <p:ph idx="1"/>
          </p:nvPr>
        </p:nvSpPr>
        <p:spPr/>
        <p:txBody>
          <a:bodyPr/>
          <a:lstStyle/>
          <a:p>
            <a:r>
              <a:rPr lang="bg-BG" b="1" u="sng" dirty="0"/>
              <a:t>Химикали</a:t>
            </a:r>
            <a:endParaRPr lang="bg-BG" dirty="0"/>
          </a:p>
          <a:p>
            <a:pPr lvl="0"/>
            <a:r>
              <a:rPr lang="en-US" b="1" dirty="0" err="1"/>
              <a:t>цвят</a:t>
            </a:r>
            <a:r>
              <a:rPr lang="en-US" b="1" dirty="0"/>
              <a:t> - </a:t>
            </a:r>
            <a:r>
              <a:rPr lang="en-US" dirty="0" err="1"/>
              <a:t>низ</a:t>
            </a:r>
            <a:endParaRPr lang="bg-BG" dirty="0"/>
          </a:p>
          <a:p>
            <a:pPr lvl="0"/>
            <a:r>
              <a:rPr lang="en-US" b="1" dirty="0" err="1"/>
              <a:t>размер</a:t>
            </a:r>
            <a:r>
              <a:rPr lang="en-US" b="1" dirty="0"/>
              <a:t> </a:t>
            </a:r>
            <a:r>
              <a:rPr lang="en-US" b="1" dirty="0" err="1"/>
              <a:t>на</a:t>
            </a:r>
            <a:r>
              <a:rPr lang="en-US" b="1" dirty="0"/>
              <a:t> </a:t>
            </a:r>
            <a:r>
              <a:rPr lang="en-US" b="1" dirty="0" err="1"/>
              <a:t>писеца</a:t>
            </a:r>
            <a:r>
              <a:rPr lang="en-US" b="1" dirty="0"/>
              <a:t> – </a:t>
            </a:r>
            <a:r>
              <a:rPr lang="en-US" dirty="0" err="1"/>
              <a:t>дробно</a:t>
            </a:r>
            <a:r>
              <a:rPr lang="en-US" dirty="0"/>
              <a:t> </a:t>
            </a:r>
            <a:r>
              <a:rPr lang="en-US" dirty="0" err="1"/>
              <a:t>положително</a:t>
            </a:r>
            <a:r>
              <a:rPr lang="en-US" dirty="0"/>
              <a:t> </a:t>
            </a:r>
            <a:r>
              <a:rPr lang="en-US" dirty="0" err="1"/>
              <a:t>число</a:t>
            </a:r>
            <a:endParaRPr lang="bg-BG" dirty="0"/>
          </a:p>
          <a:p>
            <a:endParaRPr lang="bg-BG" dirty="0"/>
          </a:p>
        </p:txBody>
      </p:sp>
    </p:spTree>
    <p:extLst>
      <p:ext uri="{BB962C8B-B14F-4D97-AF65-F5344CB8AC3E}">
        <p14:creationId xmlns:p14="http://schemas.microsoft.com/office/powerpoint/2010/main" val="302265823"/>
      </p:ext>
    </p:extLst>
  </p:cSld>
  <p:clrMapOvr>
    <a:masterClrMapping/>
  </p:clrMapOvr>
  <p:transition spd="med">
    <p:pull/>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Ограничения </a:t>
            </a:r>
            <a:endParaRPr lang="bg-BG" dirty="0"/>
          </a:p>
        </p:txBody>
      </p:sp>
      <p:sp>
        <p:nvSpPr>
          <p:cNvPr id="3" name="Content Placeholder 2"/>
          <p:cNvSpPr>
            <a:spLocks noGrp="1"/>
          </p:cNvSpPr>
          <p:nvPr>
            <p:ph idx="1"/>
          </p:nvPr>
        </p:nvSpPr>
        <p:spPr/>
        <p:txBody>
          <a:bodyPr/>
          <a:lstStyle/>
          <a:p>
            <a:r>
              <a:rPr lang="bg-BG" b="1" u="sng" dirty="0"/>
              <a:t>Моливи </a:t>
            </a:r>
            <a:endParaRPr lang="bg-BG" dirty="0"/>
          </a:p>
          <a:p>
            <a:pPr lvl="0"/>
            <a:r>
              <a:rPr lang="en-US" b="1" dirty="0" err="1"/>
              <a:t>тип</a:t>
            </a:r>
            <a:r>
              <a:rPr lang="en-US" b="1" dirty="0"/>
              <a:t> – </a:t>
            </a:r>
            <a:r>
              <a:rPr lang="en-US" dirty="0" err="1"/>
              <a:t>низ</a:t>
            </a:r>
            <a:r>
              <a:rPr lang="bg-BG" dirty="0"/>
              <a:t>, до 3 символа</a:t>
            </a:r>
          </a:p>
          <a:p>
            <a:pPr lvl="0"/>
            <a:r>
              <a:rPr lang="en-US" b="1" dirty="0" err="1"/>
              <a:t>цвят</a:t>
            </a:r>
            <a:r>
              <a:rPr lang="en-US" b="1" dirty="0"/>
              <a:t> - </a:t>
            </a:r>
            <a:r>
              <a:rPr lang="en-US" dirty="0" err="1"/>
              <a:t>низ</a:t>
            </a:r>
            <a:endParaRPr lang="bg-BG" dirty="0"/>
          </a:p>
          <a:p>
            <a:pPr lvl="0"/>
            <a:r>
              <a:rPr lang="en-US" b="1" dirty="0" err="1"/>
              <a:t>гумичка</a:t>
            </a:r>
            <a:r>
              <a:rPr lang="en-US" b="1" dirty="0"/>
              <a:t> – </a:t>
            </a:r>
            <a:r>
              <a:rPr lang="bg-BG" dirty="0"/>
              <a:t>цяло неотрицателно число,  </a:t>
            </a:r>
            <a:r>
              <a:rPr lang="en-US" dirty="0"/>
              <a:t>1</a:t>
            </a:r>
            <a:r>
              <a:rPr lang="bg-BG" dirty="0"/>
              <a:t> има гумичка или </a:t>
            </a:r>
            <a:r>
              <a:rPr lang="en-US" dirty="0"/>
              <a:t>0</a:t>
            </a:r>
            <a:r>
              <a:rPr lang="bg-BG" dirty="0"/>
              <a:t> за няма гумичка</a:t>
            </a:r>
          </a:p>
          <a:p>
            <a:endParaRPr lang="bg-BG" dirty="0"/>
          </a:p>
        </p:txBody>
      </p:sp>
    </p:spTree>
    <p:extLst>
      <p:ext uri="{BB962C8B-B14F-4D97-AF65-F5344CB8AC3E}">
        <p14:creationId xmlns:p14="http://schemas.microsoft.com/office/powerpoint/2010/main" val="552123584"/>
      </p:ext>
    </p:extLst>
  </p:cSld>
  <p:clrMapOvr>
    <a:masterClrMapping/>
  </p:clrMapOvr>
  <p:transition spd="med">
    <p:pull/>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Ограничения </a:t>
            </a:r>
            <a:endParaRPr lang="bg-BG" dirty="0"/>
          </a:p>
        </p:txBody>
      </p:sp>
      <p:sp>
        <p:nvSpPr>
          <p:cNvPr id="3" name="Content Placeholder 2"/>
          <p:cNvSpPr>
            <a:spLocks noGrp="1"/>
          </p:cNvSpPr>
          <p:nvPr>
            <p:ph idx="1"/>
          </p:nvPr>
        </p:nvSpPr>
        <p:spPr/>
        <p:txBody>
          <a:bodyPr/>
          <a:lstStyle/>
          <a:p>
            <a:r>
              <a:rPr lang="bg-BG" b="1" u="sng" dirty="0"/>
              <a:t>Потребител </a:t>
            </a:r>
            <a:endParaRPr lang="bg-BG" dirty="0"/>
          </a:p>
          <a:p>
            <a:pPr lvl="0"/>
            <a:r>
              <a:rPr lang="en-US" b="1" dirty="0" err="1"/>
              <a:t>име</a:t>
            </a:r>
            <a:r>
              <a:rPr lang="bg-BG" b="1" dirty="0"/>
              <a:t> - </a:t>
            </a:r>
            <a:r>
              <a:rPr lang="bg-BG" dirty="0"/>
              <a:t>низ</a:t>
            </a:r>
          </a:p>
          <a:p>
            <a:pPr lvl="0"/>
            <a:r>
              <a:rPr lang="en-US" b="1" dirty="0" err="1"/>
              <a:t>фамилия</a:t>
            </a:r>
            <a:r>
              <a:rPr lang="bg-BG" b="1" dirty="0"/>
              <a:t> - </a:t>
            </a:r>
            <a:r>
              <a:rPr lang="bg-BG" dirty="0"/>
              <a:t>низ</a:t>
            </a:r>
          </a:p>
          <a:p>
            <a:pPr lvl="0"/>
            <a:r>
              <a:rPr lang="en-US" b="1" dirty="0" err="1"/>
              <a:t>парола</a:t>
            </a:r>
            <a:r>
              <a:rPr lang="bg-BG" b="1" dirty="0"/>
              <a:t> – </a:t>
            </a:r>
            <a:r>
              <a:rPr lang="bg-BG" dirty="0"/>
              <a:t>низ, до 16 символа</a:t>
            </a:r>
          </a:p>
          <a:p>
            <a:pPr lvl="0"/>
            <a:r>
              <a:rPr lang="en-US" b="1" dirty="0" err="1"/>
              <a:t>имейл</a:t>
            </a:r>
            <a:r>
              <a:rPr lang="bg-BG" b="1" dirty="0"/>
              <a:t> -</a:t>
            </a:r>
            <a:r>
              <a:rPr lang="bg-BG" dirty="0"/>
              <a:t>низ</a:t>
            </a:r>
            <a:r>
              <a:rPr lang="bg-BG" b="1" dirty="0"/>
              <a:t> - </a:t>
            </a:r>
            <a:r>
              <a:rPr lang="bg-BG" b="1" u="sng" dirty="0"/>
              <a:t>ключ</a:t>
            </a:r>
            <a:endParaRPr lang="bg-BG" dirty="0"/>
          </a:p>
          <a:p>
            <a:endParaRPr lang="bg-BG" dirty="0"/>
          </a:p>
        </p:txBody>
      </p:sp>
    </p:spTree>
    <p:extLst>
      <p:ext uri="{BB962C8B-B14F-4D97-AF65-F5344CB8AC3E}">
        <p14:creationId xmlns:p14="http://schemas.microsoft.com/office/powerpoint/2010/main" val="966325593"/>
      </p:ext>
    </p:extLst>
  </p:cSld>
  <p:clrMapOvr>
    <a:masterClrMapping/>
  </p:clrMapOvr>
  <p:transition spd="med">
    <p:pull/>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Ограничения </a:t>
            </a:r>
            <a:endParaRPr lang="bg-BG" dirty="0"/>
          </a:p>
        </p:txBody>
      </p:sp>
      <p:sp>
        <p:nvSpPr>
          <p:cNvPr id="3" name="Content Placeholder 2"/>
          <p:cNvSpPr>
            <a:spLocks noGrp="1"/>
          </p:cNvSpPr>
          <p:nvPr>
            <p:ph idx="1"/>
          </p:nvPr>
        </p:nvSpPr>
        <p:spPr/>
        <p:txBody>
          <a:bodyPr/>
          <a:lstStyle/>
          <a:p>
            <a:r>
              <a:rPr lang="bg-BG" b="1" u="sng" dirty="0"/>
              <a:t>Адрес</a:t>
            </a:r>
            <a:endParaRPr lang="bg-BG" dirty="0"/>
          </a:p>
          <a:p>
            <a:pPr lvl="0"/>
            <a:r>
              <a:rPr lang="en-US" b="1" dirty="0" err="1"/>
              <a:t>номер</a:t>
            </a:r>
            <a:r>
              <a:rPr lang="en-US" b="1" dirty="0"/>
              <a:t> </a:t>
            </a:r>
            <a:r>
              <a:rPr lang="en-US" b="1" dirty="0" err="1"/>
              <a:t>на</a:t>
            </a:r>
            <a:r>
              <a:rPr lang="en-US" b="1" dirty="0"/>
              <a:t> </a:t>
            </a:r>
            <a:r>
              <a:rPr lang="en-US" b="1" dirty="0" err="1"/>
              <a:t>апартамента</a:t>
            </a:r>
            <a:r>
              <a:rPr lang="bg-BG" b="1" dirty="0"/>
              <a:t> – </a:t>
            </a:r>
            <a:r>
              <a:rPr lang="bg-BG" dirty="0"/>
              <a:t>цяло положително число</a:t>
            </a:r>
          </a:p>
          <a:p>
            <a:pPr lvl="0"/>
            <a:r>
              <a:rPr lang="en-US" b="1" dirty="0" err="1"/>
              <a:t>улица</a:t>
            </a:r>
            <a:r>
              <a:rPr lang="bg-BG" b="1" dirty="0"/>
              <a:t> - </a:t>
            </a:r>
            <a:r>
              <a:rPr lang="bg-BG" dirty="0"/>
              <a:t>низ</a:t>
            </a:r>
          </a:p>
          <a:p>
            <a:pPr lvl="0"/>
            <a:r>
              <a:rPr lang="en-US" b="1" dirty="0" err="1"/>
              <a:t>пощенски</a:t>
            </a:r>
            <a:r>
              <a:rPr lang="en-US" b="1" dirty="0"/>
              <a:t> </a:t>
            </a:r>
            <a:r>
              <a:rPr lang="en-US" b="1" dirty="0" err="1"/>
              <a:t>код</a:t>
            </a:r>
            <a:r>
              <a:rPr lang="bg-BG" b="1" dirty="0"/>
              <a:t> – </a:t>
            </a:r>
            <a:r>
              <a:rPr lang="bg-BG" dirty="0"/>
              <a:t>цяло положително число</a:t>
            </a:r>
          </a:p>
          <a:p>
            <a:pPr lvl="0"/>
            <a:r>
              <a:rPr lang="bg-BG" b="1" dirty="0"/>
              <a:t>ид -</a:t>
            </a:r>
            <a:r>
              <a:rPr lang="bg-BG" dirty="0"/>
              <a:t>цяло положително число</a:t>
            </a:r>
            <a:r>
              <a:rPr lang="bg-BG" b="1" dirty="0"/>
              <a:t> - </a:t>
            </a:r>
            <a:r>
              <a:rPr lang="bg-BG" b="1" u="sng" dirty="0"/>
              <a:t>ключ</a:t>
            </a:r>
            <a:endParaRPr lang="bg-BG" dirty="0"/>
          </a:p>
          <a:p>
            <a:pPr lvl="0"/>
            <a:r>
              <a:rPr lang="en-US" b="1" dirty="0" err="1"/>
              <a:t>град</a:t>
            </a:r>
            <a:r>
              <a:rPr lang="bg-BG" b="1" dirty="0"/>
              <a:t> -</a:t>
            </a:r>
            <a:r>
              <a:rPr lang="bg-BG" dirty="0"/>
              <a:t>низ</a:t>
            </a:r>
          </a:p>
          <a:p>
            <a:pPr lvl="0"/>
            <a:r>
              <a:rPr lang="en-US" b="1" dirty="0" err="1"/>
              <a:t>държава</a:t>
            </a:r>
            <a:r>
              <a:rPr lang="bg-BG" b="1" dirty="0"/>
              <a:t> - </a:t>
            </a:r>
            <a:r>
              <a:rPr lang="bg-BG" dirty="0"/>
              <a:t>низ</a:t>
            </a:r>
          </a:p>
          <a:p>
            <a:pPr lvl="0"/>
            <a:r>
              <a:rPr lang="bg-BG" b="1" dirty="0"/>
              <a:t>квартал – </a:t>
            </a:r>
            <a:r>
              <a:rPr lang="bg-BG" dirty="0"/>
              <a:t>низ</a:t>
            </a:r>
          </a:p>
          <a:p>
            <a:endParaRPr lang="bg-BG" dirty="0"/>
          </a:p>
        </p:txBody>
      </p:sp>
    </p:spTree>
    <p:extLst>
      <p:ext uri="{BB962C8B-B14F-4D97-AF65-F5344CB8AC3E}">
        <p14:creationId xmlns:p14="http://schemas.microsoft.com/office/powerpoint/2010/main" val="908578942"/>
      </p:ext>
    </p:extLst>
  </p:cSld>
  <p:clrMapOvr>
    <a:masterClrMapping/>
  </p:clrMapOvr>
  <p:transition spd="med">
    <p:pull/>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Ограничения </a:t>
            </a:r>
            <a:endParaRPr lang="bg-BG" dirty="0"/>
          </a:p>
        </p:txBody>
      </p:sp>
      <p:sp>
        <p:nvSpPr>
          <p:cNvPr id="3" name="Content Placeholder 2"/>
          <p:cNvSpPr>
            <a:spLocks noGrp="1"/>
          </p:cNvSpPr>
          <p:nvPr>
            <p:ph idx="1"/>
          </p:nvPr>
        </p:nvSpPr>
        <p:spPr/>
        <p:txBody>
          <a:bodyPr/>
          <a:lstStyle/>
          <a:p>
            <a:r>
              <a:rPr lang="bg-BG" b="1" u="sng" dirty="0" smtClean="0"/>
              <a:t>Кошница</a:t>
            </a:r>
            <a:endParaRPr lang="bg-BG" dirty="0"/>
          </a:p>
          <a:p>
            <a:pPr lvl="0"/>
            <a:r>
              <a:rPr lang="bg-BG" b="1" dirty="0"/>
              <a:t>идентификационен номер -  </a:t>
            </a:r>
            <a:r>
              <a:rPr lang="bg-BG" dirty="0"/>
              <a:t>цяло положително число</a:t>
            </a:r>
            <a:r>
              <a:rPr lang="bg-BG" b="1" dirty="0"/>
              <a:t> - </a:t>
            </a:r>
            <a:r>
              <a:rPr lang="bg-BG" b="1" u="sng" dirty="0"/>
              <a:t>ключ</a:t>
            </a:r>
            <a:endParaRPr lang="bg-BG" dirty="0"/>
          </a:p>
          <a:p>
            <a:r>
              <a:rPr lang="bg-BG" b="1" dirty="0"/>
              <a:t>цена – </a:t>
            </a:r>
            <a:r>
              <a:rPr lang="bg-BG" dirty="0"/>
              <a:t>дробно положително </a:t>
            </a:r>
            <a:endParaRPr lang="bg-BG" dirty="0"/>
          </a:p>
        </p:txBody>
      </p:sp>
    </p:spTree>
    <p:extLst>
      <p:ext uri="{BB962C8B-B14F-4D97-AF65-F5344CB8AC3E}">
        <p14:creationId xmlns:p14="http://schemas.microsoft.com/office/powerpoint/2010/main" val="4047766244"/>
      </p:ext>
    </p:extLst>
  </p:cSld>
  <p:clrMapOvr>
    <a:masterClrMapping/>
  </p:clrMapOvr>
  <p:transition spd="med">
    <p:pull/>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Ограничения </a:t>
            </a:r>
            <a:endParaRPr lang="bg-BG" dirty="0"/>
          </a:p>
        </p:txBody>
      </p:sp>
      <p:sp>
        <p:nvSpPr>
          <p:cNvPr id="3" name="Content Placeholder 2"/>
          <p:cNvSpPr>
            <a:spLocks noGrp="1"/>
          </p:cNvSpPr>
          <p:nvPr>
            <p:ph idx="1"/>
          </p:nvPr>
        </p:nvSpPr>
        <p:spPr/>
        <p:txBody>
          <a:bodyPr/>
          <a:lstStyle/>
          <a:p>
            <a:r>
              <a:rPr lang="bg-BG" b="1" u="sng" dirty="0"/>
              <a:t>Плащане </a:t>
            </a:r>
            <a:endParaRPr lang="bg-BG" dirty="0"/>
          </a:p>
          <a:p>
            <a:pPr lvl="0"/>
            <a:r>
              <a:rPr lang="en-US" b="1" dirty="0" err="1"/>
              <a:t>първо</a:t>
            </a:r>
            <a:r>
              <a:rPr lang="en-US" b="1" dirty="0"/>
              <a:t> </a:t>
            </a:r>
            <a:r>
              <a:rPr lang="en-US" b="1" dirty="0" err="1"/>
              <a:t>име</a:t>
            </a:r>
            <a:r>
              <a:rPr lang="en-US" b="1" dirty="0"/>
              <a:t> </a:t>
            </a:r>
            <a:r>
              <a:rPr lang="en-US" b="1" dirty="0" err="1"/>
              <a:t>на</a:t>
            </a:r>
            <a:r>
              <a:rPr lang="en-US" b="1" dirty="0"/>
              <a:t> </a:t>
            </a:r>
            <a:r>
              <a:rPr lang="en-US" b="1" dirty="0" err="1"/>
              <a:t>картодържател</a:t>
            </a:r>
            <a:r>
              <a:rPr lang="en-US" b="1" dirty="0"/>
              <a:t> </a:t>
            </a:r>
            <a:r>
              <a:rPr lang="bg-BG" b="1" dirty="0"/>
              <a:t>– </a:t>
            </a:r>
            <a:r>
              <a:rPr lang="bg-BG" dirty="0"/>
              <a:t>низ</a:t>
            </a:r>
          </a:p>
          <a:p>
            <a:pPr lvl="0"/>
            <a:r>
              <a:rPr lang="en-US" b="1" dirty="0" err="1"/>
              <a:t>трето</a:t>
            </a:r>
            <a:r>
              <a:rPr lang="en-US" b="1" dirty="0"/>
              <a:t> </a:t>
            </a:r>
            <a:r>
              <a:rPr lang="en-US" b="1" dirty="0" err="1"/>
              <a:t>име</a:t>
            </a:r>
            <a:r>
              <a:rPr lang="en-US" b="1" dirty="0"/>
              <a:t> </a:t>
            </a:r>
            <a:r>
              <a:rPr lang="en-US" b="1" dirty="0" err="1"/>
              <a:t>на</a:t>
            </a:r>
            <a:r>
              <a:rPr lang="en-US" b="1" dirty="0"/>
              <a:t> </a:t>
            </a:r>
            <a:r>
              <a:rPr lang="en-US" b="1" dirty="0" err="1"/>
              <a:t>картодържател</a:t>
            </a:r>
            <a:r>
              <a:rPr lang="bg-BG" b="1" dirty="0"/>
              <a:t> - </a:t>
            </a:r>
            <a:r>
              <a:rPr lang="bg-BG" dirty="0"/>
              <a:t>низ</a:t>
            </a:r>
          </a:p>
          <a:p>
            <a:pPr lvl="0"/>
            <a:r>
              <a:rPr lang="en-US" b="1" dirty="0" err="1"/>
              <a:t>номер</a:t>
            </a:r>
            <a:r>
              <a:rPr lang="en-US" b="1" dirty="0"/>
              <a:t> </a:t>
            </a:r>
            <a:r>
              <a:rPr lang="en-US" b="1" dirty="0" err="1"/>
              <a:t>на</a:t>
            </a:r>
            <a:r>
              <a:rPr lang="en-US" b="1" dirty="0"/>
              <a:t> </a:t>
            </a:r>
            <a:r>
              <a:rPr lang="en-US" b="1" dirty="0" err="1"/>
              <a:t>карта</a:t>
            </a:r>
            <a:r>
              <a:rPr lang="bg-BG" b="1" dirty="0"/>
              <a:t> – </a:t>
            </a:r>
            <a:r>
              <a:rPr lang="bg-BG" dirty="0"/>
              <a:t>цяло положително число</a:t>
            </a:r>
            <a:r>
              <a:rPr lang="bg-BG" b="1" dirty="0"/>
              <a:t> – </a:t>
            </a:r>
            <a:r>
              <a:rPr lang="bg-BG" b="1" u="sng" dirty="0"/>
              <a:t>ключ</a:t>
            </a:r>
            <a:endParaRPr lang="bg-BG" dirty="0"/>
          </a:p>
          <a:p>
            <a:pPr lvl="0"/>
            <a:r>
              <a:rPr lang="en-US" b="1" dirty="0" err="1"/>
              <a:t>тип</a:t>
            </a:r>
            <a:r>
              <a:rPr lang="en-US" b="1" dirty="0"/>
              <a:t> </a:t>
            </a:r>
            <a:r>
              <a:rPr lang="en-US" b="1" dirty="0" err="1"/>
              <a:t>на</a:t>
            </a:r>
            <a:r>
              <a:rPr lang="en-US" b="1" dirty="0"/>
              <a:t> </a:t>
            </a:r>
            <a:r>
              <a:rPr lang="en-US" b="1" dirty="0" err="1"/>
              <a:t>карта</a:t>
            </a:r>
            <a:r>
              <a:rPr lang="en-US" b="1" dirty="0"/>
              <a:t> </a:t>
            </a:r>
            <a:r>
              <a:rPr lang="bg-BG" b="1" dirty="0"/>
              <a:t>– </a:t>
            </a:r>
            <a:r>
              <a:rPr lang="bg-BG" dirty="0"/>
              <a:t>низ</a:t>
            </a:r>
          </a:p>
          <a:p>
            <a:pPr lvl="0"/>
            <a:r>
              <a:rPr lang="en-US" b="1" dirty="0" err="1"/>
              <a:t>срок</a:t>
            </a:r>
            <a:r>
              <a:rPr lang="en-US" b="1" dirty="0"/>
              <a:t> </a:t>
            </a:r>
            <a:r>
              <a:rPr lang="en-US" b="1" dirty="0" err="1"/>
              <a:t>на</a:t>
            </a:r>
            <a:r>
              <a:rPr lang="en-US" b="1" dirty="0"/>
              <a:t> </a:t>
            </a:r>
            <a:r>
              <a:rPr lang="en-US" b="1" dirty="0" err="1"/>
              <a:t>валидност</a:t>
            </a:r>
            <a:r>
              <a:rPr lang="en-US" b="1" dirty="0"/>
              <a:t> </a:t>
            </a:r>
            <a:r>
              <a:rPr lang="en-US" b="1" dirty="0" err="1"/>
              <a:t>на</a:t>
            </a:r>
            <a:r>
              <a:rPr lang="en-US" b="1" dirty="0"/>
              <a:t> </a:t>
            </a:r>
            <a:r>
              <a:rPr lang="en-US" b="1" dirty="0" err="1"/>
              <a:t>карта</a:t>
            </a:r>
            <a:r>
              <a:rPr lang="en-US" b="1" dirty="0"/>
              <a:t> </a:t>
            </a:r>
            <a:r>
              <a:rPr lang="bg-BG" b="1" dirty="0"/>
              <a:t>– </a:t>
            </a:r>
            <a:r>
              <a:rPr lang="bg-BG" dirty="0"/>
              <a:t>дата</a:t>
            </a:r>
          </a:p>
          <a:p>
            <a:endParaRPr lang="bg-BG" dirty="0"/>
          </a:p>
        </p:txBody>
      </p:sp>
    </p:spTree>
    <p:extLst>
      <p:ext uri="{BB962C8B-B14F-4D97-AF65-F5344CB8AC3E}">
        <p14:creationId xmlns:p14="http://schemas.microsoft.com/office/powerpoint/2010/main" val="2425446346"/>
      </p:ext>
    </p:extLst>
  </p:cSld>
  <p:clrMapOvr>
    <a:masterClrMapping/>
  </p:clrMapOvr>
  <p:transition spd="med">
    <p:pull/>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Ограничения </a:t>
            </a:r>
            <a:endParaRPr lang="bg-BG" dirty="0"/>
          </a:p>
        </p:txBody>
      </p:sp>
      <p:sp>
        <p:nvSpPr>
          <p:cNvPr id="3" name="Content Placeholder 2"/>
          <p:cNvSpPr>
            <a:spLocks noGrp="1"/>
          </p:cNvSpPr>
          <p:nvPr>
            <p:ph idx="1"/>
          </p:nvPr>
        </p:nvSpPr>
        <p:spPr/>
        <p:txBody>
          <a:bodyPr/>
          <a:lstStyle/>
          <a:p>
            <a:r>
              <a:rPr lang="bg-BG" b="1" u="sng" dirty="0"/>
              <a:t>Производител</a:t>
            </a:r>
            <a:endParaRPr lang="bg-BG" dirty="0"/>
          </a:p>
          <a:p>
            <a:pPr lvl="0"/>
            <a:r>
              <a:rPr lang="en-US" b="1" dirty="0" err="1"/>
              <a:t>ид</a:t>
            </a:r>
            <a:r>
              <a:rPr lang="en-US" b="1" dirty="0"/>
              <a:t> </a:t>
            </a:r>
            <a:r>
              <a:rPr lang="en-US" b="1" dirty="0" err="1"/>
              <a:t>на</a:t>
            </a:r>
            <a:r>
              <a:rPr lang="en-US" b="1" dirty="0"/>
              <a:t> </a:t>
            </a:r>
            <a:r>
              <a:rPr lang="en-US" b="1" dirty="0" err="1"/>
              <a:t>производител</a:t>
            </a:r>
            <a:r>
              <a:rPr lang="bg-BG" b="1" dirty="0"/>
              <a:t> – </a:t>
            </a:r>
            <a:r>
              <a:rPr lang="bg-BG" dirty="0"/>
              <a:t>цяло положително число</a:t>
            </a:r>
            <a:r>
              <a:rPr lang="bg-BG" b="1" dirty="0"/>
              <a:t> - </a:t>
            </a:r>
            <a:r>
              <a:rPr lang="bg-BG" b="1" u="sng" dirty="0"/>
              <a:t>ключ</a:t>
            </a:r>
            <a:endParaRPr lang="bg-BG" dirty="0"/>
          </a:p>
          <a:p>
            <a:pPr lvl="0"/>
            <a:r>
              <a:rPr lang="en-US" b="1" dirty="0" err="1"/>
              <a:t>уеб</a:t>
            </a:r>
            <a:r>
              <a:rPr lang="en-US" b="1" dirty="0"/>
              <a:t> </a:t>
            </a:r>
            <a:r>
              <a:rPr lang="en-US" b="1" dirty="0" err="1"/>
              <a:t>адрес</a:t>
            </a:r>
            <a:r>
              <a:rPr lang="en-US" b="1" dirty="0"/>
              <a:t> </a:t>
            </a:r>
            <a:r>
              <a:rPr lang="bg-BG" b="1" dirty="0"/>
              <a:t>- </a:t>
            </a:r>
            <a:r>
              <a:rPr lang="bg-BG" dirty="0"/>
              <a:t>низ</a:t>
            </a:r>
          </a:p>
          <a:p>
            <a:pPr lvl="0"/>
            <a:r>
              <a:rPr lang="en-US" b="1" dirty="0" err="1"/>
              <a:t>първо</a:t>
            </a:r>
            <a:r>
              <a:rPr lang="en-US" b="1" dirty="0"/>
              <a:t> </a:t>
            </a:r>
            <a:r>
              <a:rPr lang="en-US" b="1" dirty="0" err="1"/>
              <a:t>име</a:t>
            </a:r>
            <a:r>
              <a:rPr lang="en-US" b="1" dirty="0"/>
              <a:t> </a:t>
            </a:r>
            <a:r>
              <a:rPr lang="bg-BG" b="1" dirty="0"/>
              <a:t>-</a:t>
            </a:r>
            <a:r>
              <a:rPr lang="bg-BG" dirty="0"/>
              <a:t> низ</a:t>
            </a:r>
          </a:p>
          <a:p>
            <a:pPr lvl="0"/>
            <a:r>
              <a:rPr lang="en-US" b="1" dirty="0" err="1"/>
              <a:t>трето</a:t>
            </a:r>
            <a:r>
              <a:rPr lang="en-US" b="1" dirty="0"/>
              <a:t> </a:t>
            </a:r>
            <a:r>
              <a:rPr lang="en-US" b="1" dirty="0" err="1"/>
              <a:t>име</a:t>
            </a:r>
            <a:r>
              <a:rPr lang="en-US" b="1" dirty="0"/>
              <a:t> </a:t>
            </a:r>
            <a:r>
              <a:rPr lang="bg-BG" b="1" dirty="0"/>
              <a:t>- </a:t>
            </a:r>
            <a:r>
              <a:rPr lang="bg-BG" dirty="0"/>
              <a:t>низ</a:t>
            </a:r>
          </a:p>
          <a:p>
            <a:pPr lvl="0"/>
            <a:r>
              <a:rPr lang="en-US" b="1" dirty="0" err="1"/>
              <a:t>телефон</a:t>
            </a:r>
            <a:r>
              <a:rPr lang="en-US" b="1" dirty="0"/>
              <a:t> </a:t>
            </a:r>
            <a:r>
              <a:rPr lang="bg-BG" b="1" dirty="0"/>
              <a:t>- </a:t>
            </a:r>
            <a:r>
              <a:rPr lang="bg-BG" dirty="0"/>
              <a:t>низ</a:t>
            </a:r>
          </a:p>
          <a:p>
            <a:pPr lvl="0"/>
            <a:r>
              <a:rPr lang="en-US" b="1" dirty="0" err="1"/>
              <a:t>имейл</a:t>
            </a:r>
            <a:r>
              <a:rPr lang="en-US" b="1" dirty="0"/>
              <a:t> </a:t>
            </a:r>
            <a:r>
              <a:rPr lang="bg-BG" b="1" dirty="0"/>
              <a:t>- </a:t>
            </a:r>
            <a:r>
              <a:rPr lang="bg-BG" dirty="0"/>
              <a:t>низ</a:t>
            </a:r>
          </a:p>
          <a:p>
            <a:pPr lvl="0"/>
            <a:r>
              <a:rPr lang="en-US" b="1" dirty="0" err="1"/>
              <a:t>име</a:t>
            </a:r>
            <a:r>
              <a:rPr lang="en-US" b="1" dirty="0"/>
              <a:t> </a:t>
            </a:r>
            <a:r>
              <a:rPr lang="en-US" b="1" dirty="0" err="1"/>
              <a:t>на</a:t>
            </a:r>
            <a:r>
              <a:rPr lang="en-US" b="1" dirty="0"/>
              <a:t> </a:t>
            </a:r>
            <a:r>
              <a:rPr lang="en-US" b="1" dirty="0" err="1"/>
              <a:t>компанията</a:t>
            </a:r>
            <a:r>
              <a:rPr lang="en-US" b="1" dirty="0"/>
              <a:t> </a:t>
            </a:r>
            <a:r>
              <a:rPr lang="bg-BG" b="1" dirty="0"/>
              <a:t>– </a:t>
            </a:r>
            <a:r>
              <a:rPr lang="bg-BG" dirty="0"/>
              <a:t>низ</a:t>
            </a:r>
          </a:p>
          <a:p>
            <a:endParaRPr lang="bg-BG" dirty="0"/>
          </a:p>
        </p:txBody>
      </p:sp>
    </p:spTree>
    <p:extLst>
      <p:ext uri="{BB962C8B-B14F-4D97-AF65-F5344CB8AC3E}">
        <p14:creationId xmlns:p14="http://schemas.microsoft.com/office/powerpoint/2010/main" val="498116765"/>
      </p:ext>
    </p:extLst>
  </p:cSld>
  <p:clrMapOvr>
    <a:masterClrMapping/>
  </p:clrMapOvr>
  <p:transition spd="med">
    <p:pull/>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Правила</a:t>
            </a:r>
            <a:r>
              <a:rPr lang="en-US" b="1" dirty="0"/>
              <a:t> и </a:t>
            </a:r>
            <a:r>
              <a:rPr lang="en-US" b="1" dirty="0" err="1"/>
              <a:t>проверк</a:t>
            </a:r>
            <a:r>
              <a:rPr lang="bg-BG" b="1" dirty="0" smtClean="0"/>
              <a:t>а</a:t>
            </a:r>
            <a:endParaRPr lang="bg-BG" dirty="0"/>
          </a:p>
        </p:txBody>
      </p:sp>
      <p:sp>
        <p:nvSpPr>
          <p:cNvPr id="3" name="Content Placeholder 2"/>
          <p:cNvSpPr>
            <a:spLocks noGrp="1"/>
          </p:cNvSpPr>
          <p:nvPr>
            <p:ph idx="1"/>
          </p:nvPr>
        </p:nvSpPr>
        <p:spPr/>
        <p:txBody>
          <a:bodyPr/>
          <a:lstStyle/>
          <a:p>
            <a:pPr lvl="0"/>
            <a:r>
              <a:rPr lang="bg-BG" dirty="0"/>
              <a:t>един продукт не може да бъде купен, ако наличните бройки в склада са 0</a:t>
            </a:r>
          </a:p>
          <a:p>
            <a:pPr lvl="0"/>
            <a:r>
              <a:rPr lang="bg-BG" dirty="0"/>
              <a:t>не може да се осъществи плащане с карта, която е просрочена</a:t>
            </a:r>
          </a:p>
          <a:p>
            <a:endParaRPr lang="bg-BG" dirty="0"/>
          </a:p>
        </p:txBody>
      </p:sp>
    </p:spTree>
    <p:extLst>
      <p:ext uri="{BB962C8B-B14F-4D97-AF65-F5344CB8AC3E}">
        <p14:creationId xmlns:p14="http://schemas.microsoft.com/office/powerpoint/2010/main" val="4279202297"/>
      </p:ext>
    </p:extLst>
  </p:cSld>
  <p:clrMapOvr>
    <a:masterClrMapping/>
  </p:clrMapOvr>
  <p:transition spd="med">
    <p:pull/>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10728567" cy="4041648"/>
          </a:xfrm>
        </p:spPr>
        <p:txBody>
          <a:bodyPr/>
          <a:lstStyle/>
          <a:p>
            <a:r>
              <a:rPr lang="en-US" dirty="0" smtClean="0"/>
              <a:t>E/R </a:t>
            </a:r>
            <a:r>
              <a:rPr lang="bg-BG" dirty="0" smtClean="0"/>
              <a:t>диаграма на модела на базата данни</a:t>
            </a:r>
            <a:endParaRPr lang="bg-BG" dirty="0"/>
          </a:p>
        </p:txBody>
      </p:sp>
      <p:sp>
        <p:nvSpPr>
          <p:cNvPr id="3" name="Subtitle 2"/>
          <p:cNvSpPr>
            <a:spLocks noGrp="1"/>
          </p:cNvSpPr>
          <p:nvPr>
            <p:ph type="subTitle" idx="1"/>
          </p:nvPr>
        </p:nvSpPr>
        <p:spPr/>
        <p:txBody>
          <a:bodyPr/>
          <a:lstStyle/>
          <a:p>
            <a:r>
              <a:rPr lang="bg-BG" dirty="0" smtClean="0"/>
              <a:t>Картинка на диаграма</a:t>
            </a:r>
            <a:endParaRPr lang="bg-BG" dirty="0"/>
          </a:p>
        </p:txBody>
      </p:sp>
    </p:spTree>
    <p:extLst>
      <p:ext uri="{BB962C8B-B14F-4D97-AF65-F5344CB8AC3E}">
        <p14:creationId xmlns:p14="http://schemas.microsoft.com/office/powerpoint/2010/main" val="3872725070"/>
      </p:ext>
    </p:extLst>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bg-BG" b="1" dirty="0"/>
              <a:t>Обхват на модела. Дефиниране на задачата</a:t>
            </a:r>
            <a:r>
              <a:rPr lang="bg-BG" b="1" dirty="0" smtClean="0"/>
              <a:t>.</a:t>
            </a:r>
            <a:endParaRPr lang="bg-BG" dirty="0"/>
          </a:p>
        </p:txBody>
      </p:sp>
      <p:sp>
        <p:nvSpPr>
          <p:cNvPr id="3" name="Content Placeholder 2"/>
          <p:cNvSpPr>
            <a:spLocks noGrp="1"/>
          </p:cNvSpPr>
          <p:nvPr>
            <p:ph idx="1"/>
          </p:nvPr>
        </p:nvSpPr>
        <p:spPr/>
        <p:txBody>
          <a:bodyPr/>
          <a:lstStyle/>
          <a:p>
            <a:r>
              <a:rPr lang="bg-BG" dirty="0"/>
              <a:t>Базата от данни ще съхранява информация за данните за онлайн книжарница – Книжар. От книжарницата могат да се купуват продукти от следните категории книги, тетрадки, моливи и химикали. За всеки един от продуктите се пази информация за код на продукта в склада,  баркод, цена, количество в склада, категория. За книгите отделно се съхранява информация за жанр, език, брой страници, издател, автор и заглавие. За тетрадките се пази информация за брой страници, формат на страниците, рециклирана хартия и тип. За химикалите отделно се съхранява информация за цвета и размера на писеца. За моливите се съхранява информация за тип, цвят и притежание на гумичка. За всеки производител на продукти се пази информация за  ид, уеб адрес, първо име, трето име, телефон, имейл, име на компанията и съответно адрес. За всеки потребител се пази информация за име, фамилия, парола и имейл</a:t>
            </a:r>
            <a:r>
              <a:rPr lang="bg-BG" dirty="0" smtClean="0"/>
              <a:t>.</a:t>
            </a:r>
            <a:r>
              <a:rPr lang="bg-BG" dirty="0"/>
              <a:t> Съответно всеки потребител може да посочи един адрес с информация за номер на апартамента, улица, пощенски код,  град, държава, квартал</a:t>
            </a:r>
            <a:r>
              <a:rPr lang="bg-BG" dirty="0" smtClean="0"/>
              <a:t>.</a:t>
            </a:r>
            <a:endParaRPr lang="bg-BG" dirty="0"/>
          </a:p>
        </p:txBody>
      </p:sp>
    </p:spTree>
    <p:extLst>
      <p:ext uri="{BB962C8B-B14F-4D97-AF65-F5344CB8AC3E}">
        <p14:creationId xmlns:p14="http://schemas.microsoft.com/office/powerpoint/2010/main" val="1667023570"/>
      </p:ext>
    </p:extLst>
  </p:cSld>
  <p:clrMapOvr>
    <a:masterClrMapping/>
  </p:clrMapOvr>
  <p:transition spd="med">
    <p:pull/>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85134" y="1311246"/>
            <a:ext cx="10869657" cy="4406802"/>
          </a:xfrm>
          <a:prstGeom prst="rect">
            <a:avLst/>
          </a:prstGeom>
        </p:spPr>
      </p:pic>
    </p:spTree>
    <p:extLst>
      <p:ext uri="{BB962C8B-B14F-4D97-AF65-F5344CB8AC3E}">
        <p14:creationId xmlns:p14="http://schemas.microsoft.com/office/powerpoint/2010/main" val="939056488"/>
      </p:ext>
    </p:extLst>
  </p:cSld>
  <p:clrMapOvr>
    <a:masterClrMapping/>
  </p:clrMapOvr>
  <p:transition spd="med">
    <p:pull/>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10581083" cy="4041648"/>
          </a:xfrm>
        </p:spPr>
        <p:txBody>
          <a:bodyPr/>
          <a:lstStyle/>
          <a:p>
            <a:r>
              <a:rPr lang="bg-BG" dirty="0" smtClean="0"/>
              <a:t>Преобразуване </a:t>
            </a:r>
            <a:r>
              <a:rPr lang="en-US" dirty="0" smtClean="0"/>
              <a:t/>
            </a:r>
            <a:br>
              <a:rPr lang="en-US" dirty="0" smtClean="0"/>
            </a:br>
            <a:r>
              <a:rPr lang="en-US" dirty="0" smtClean="0"/>
              <a:t>E/R </a:t>
            </a:r>
            <a:r>
              <a:rPr lang="bg-BG" sz="6000" dirty="0" smtClean="0"/>
              <a:t>➜</a:t>
            </a:r>
            <a:r>
              <a:rPr lang="en-US" dirty="0"/>
              <a:t> </a:t>
            </a:r>
            <a:r>
              <a:rPr lang="en-US" dirty="0" smtClean="0"/>
              <a:t>REL</a:t>
            </a:r>
            <a:endParaRPr lang="bg-BG" dirty="0"/>
          </a:p>
        </p:txBody>
      </p:sp>
      <p:sp>
        <p:nvSpPr>
          <p:cNvPr id="3" name="Subtitle 2"/>
          <p:cNvSpPr>
            <a:spLocks noGrp="1"/>
          </p:cNvSpPr>
          <p:nvPr>
            <p:ph type="subTitle" idx="1"/>
          </p:nvPr>
        </p:nvSpPr>
        <p:spPr/>
        <p:txBody>
          <a:bodyPr/>
          <a:lstStyle/>
          <a:p>
            <a:r>
              <a:rPr lang="bg-BG" dirty="0" smtClean="0"/>
              <a:t>Картинка на диаграма</a:t>
            </a:r>
            <a:endParaRPr lang="bg-BG" dirty="0"/>
          </a:p>
        </p:txBody>
      </p:sp>
    </p:spTree>
    <p:extLst>
      <p:ext uri="{BB962C8B-B14F-4D97-AF65-F5344CB8AC3E}">
        <p14:creationId xmlns:p14="http://schemas.microsoft.com/office/powerpoint/2010/main" val="1332141535"/>
      </p:ext>
    </p:extLst>
  </p:cSld>
  <p:clrMapOvr>
    <a:masterClrMapping/>
  </p:clrMapOvr>
  <p:transition spd="med">
    <p:pull/>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 y="0"/>
            <a:ext cx="12192000" cy="6858000"/>
          </a:xfrm>
          <a:prstGeom prst="rect">
            <a:avLst/>
          </a:prstGeom>
        </p:spPr>
      </p:pic>
    </p:spTree>
    <p:extLst>
      <p:ext uri="{BB962C8B-B14F-4D97-AF65-F5344CB8AC3E}">
        <p14:creationId xmlns:p14="http://schemas.microsoft.com/office/powerpoint/2010/main" val="36488996"/>
      </p:ext>
    </p:extLst>
  </p:cSld>
  <p:clrMapOvr>
    <a:masterClrMapping/>
  </p:clrMapOvr>
  <p:transition spd="med">
    <p:pull/>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10581083" cy="4041648"/>
          </a:xfrm>
        </p:spPr>
        <p:txBody>
          <a:bodyPr/>
          <a:lstStyle/>
          <a:p>
            <a:r>
              <a:rPr lang="bg-BG" dirty="0" smtClean="0"/>
              <a:t>Релационен модел</a:t>
            </a:r>
            <a:endParaRPr lang="bg-BG" dirty="0"/>
          </a:p>
        </p:txBody>
      </p:sp>
      <p:sp>
        <p:nvSpPr>
          <p:cNvPr id="3" name="Subtitle 2"/>
          <p:cNvSpPr>
            <a:spLocks noGrp="1"/>
          </p:cNvSpPr>
          <p:nvPr>
            <p:ph type="subTitle" idx="1"/>
          </p:nvPr>
        </p:nvSpPr>
        <p:spPr/>
        <p:txBody>
          <a:bodyPr/>
          <a:lstStyle/>
          <a:p>
            <a:r>
              <a:rPr lang="bg-BG" dirty="0" smtClean="0"/>
              <a:t>Картинка</a:t>
            </a:r>
            <a:endParaRPr lang="bg-BG" dirty="0"/>
          </a:p>
        </p:txBody>
      </p:sp>
    </p:spTree>
    <p:extLst>
      <p:ext uri="{BB962C8B-B14F-4D97-AF65-F5344CB8AC3E}">
        <p14:creationId xmlns:p14="http://schemas.microsoft.com/office/powerpoint/2010/main" val="2445215470"/>
      </p:ext>
    </p:extLst>
  </p:cSld>
  <p:clrMapOvr>
    <a:masterClrMapping/>
  </p:clrMapOvr>
  <p:transition spd="med">
    <p:pull/>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Релационен модел на </a:t>
            </a:r>
            <a:r>
              <a:rPr lang="bg-BG" b="1" dirty="0" smtClean="0"/>
              <a:t>данни</a:t>
            </a:r>
            <a:endParaRPr lang="bg-BG" dirty="0"/>
          </a:p>
        </p:txBody>
      </p:sp>
      <p:sp>
        <p:nvSpPr>
          <p:cNvPr id="3" name="Content Placeholder 2"/>
          <p:cNvSpPr>
            <a:spLocks noGrp="1"/>
          </p:cNvSpPr>
          <p:nvPr>
            <p:ph idx="1"/>
          </p:nvPr>
        </p:nvSpPr>
        <p:spPr/>
        <p:txBody>
          <a:bodyPr/>
          <a:lstStyle/>
          <a:p>
            <a:r>
              <a:rPr lang="bg-BG" dirty="0"/>
              <a:t>Първо преобразуваме </a:t>
            </a:r>
            <a:r>
              <a:rPr lang="en-US" dirty="0" err="1"/>
              <a:t>isa</a:t>
            </a:r>
            <a:r>
              <a:rPr lang="en-US" dirty="0"/>
              <a:t>-</a:t>
            </a:r>
            <a:r>
              <a:rPr lang="bg-BG" dirty="0"/>
              <a:t>йерархията </a:t>
            </a:r>
            <a:r>
              <a:rPr lang="en-US" dirty="0"/>
              <a:t>Products, Book, Notebook, Pens </a:t>
            </a:r>
            <a:r>
              <a:rPr lang="bg-BG" dirty="0"/>
              <a:t>и </a:t>
            </a:r>
            <a:r>
              <a:rPr lang="en-US" dirty="0"/>
              <a:t>Pencil. </a:t>
            </a:r>
            <a:r>
              <a:rPr lang="bg-BG" dirty="0"/>
              <a:t>Ще използвам ООП-подхода, т.е. след преобразуването ще получим </a:t>
            </a:r>
            <a:r>
              <a:rPr lang="en-US" dirty="0"/>
              <a:t>16</a:t>
            </a:r>
            <a:r>
              <a:rPr lang="bg-BG" dirty="0"/>
              <a:t> релации</a:t>
            </a:r>
            <a:r>
              <a:rPr lang="bg-BG" dirty="0" smtClean="0"/>
              <a:t>:</a:t>
            </a:r>
            <a:endParaRPr lang="bg-BG" dirty="0"/>
          </a:p>
        </p:txBody>
      </p:sp>
    </p:spTree>
    <p:extLst>
      <p:ext uri="{BB962C8B-B14F-4D97-AF65-F5344CB8AC3E}">
        <p14:creationId xmlns:p14="http://schemas.microsoft.com/office/powerpoint/2010/main" val="2662262000"/>
      </p:ext>
    </p:extLst>
  </p:cSld>
  <p:clrMapOvr>
    <a:masterClrMapping/>
  </p:clrMapOvr>
  <p:transition spd="med">
    <p:pull/>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Релационен модел на </a:t>
            </a:r>
            <a:r>
              <a:rPr lang="bg-BG" b="1" dirty="0" smtClean="0"/>
              <a:t>данни</a:t>
            </a:r>
            <a:endParaRPr lang="bg-BG" dirty="0"/>
          </a:p>
        </p:txBody>
      </p:sp>
      <p:sp>
        <p:nvSpPr>
          <p:cNvPr id="3" name="Content Placeholder 2"/>
          <p:cNvSpPr>
            <a:spLocks noGrp="1"/>
          </p:cNvSpPr>
          <p:nvPr>
            <p:ph idx="1"/>
          </p:nvPr>
        </p:nvSpPr>
        <p:spPr/>
        <p:txBody>
          <a:bodyPr>
            <a:normAutofit fontScale="92500" lnSpcReduction="10000"/>
          </a:bodyPr>
          <a:lstStyle/>
          <a:p>
            <a:pPr lvl="0"/>
            <a:r>
              <a:rPr lang="en-US" b="1" dirty="0"/>
              <a:t>Products</a:t>
            </a:r>
            <a:r>
              <a:rPr lang="en-US" dirty="0"/>
              <a:t> ( </a:t>
            </a:r>
            <a:r>
              <a:rPr lang="en-US" u="sng" dirty="0"/>
              <a:t>SKU</a:t>
            </a:r>
            <a:r>
              <a:rPr lang="en-US" dirty="0"/>
              <a:t>, Barcode, Price, Storage Quantity, Category ) </a:t>
            </a:r>
            <a:r>
              <a:rPr lang="bg-BG" dirty="0"/>
              <a:t>– това са всички продукти, които не са книги, тетрадки, химикали и т.н. Реално такива продукти не се продават от книжарницата и затова тази релация няма да я създаваме.</a:t>
            </a:r>
          </a:p>
          <a:p>
            <a:pPr lvl="0"/>
            <a:r>
              <a:rPr lang="en-US" b="1" dirty="0" err="1"/>
              <a:t>Products_Book</a:t>
            </a:r>
            <a:r>
              <a:rPr lang="en-US" dirty="0"/>
              <a:t> (</a:t>
            </a:r>
            <a:r>
              <a:rPr lang="en-US" u="sng" dirty="0"/>
              <a:t> SKU</a:t>
            </a:r>
            <a:r>
              <a:rPr lang="en-US" dirty="0"/>
              <a:t>, Barcode, Price, Storage Quantity, Category, Genre, Title, Author, Language, Publisher, Number of pages)</a:t>
            </a:r>
            <a:r>
              <a:rPr lang="bg-BG" dirty="0"/>
              <a:t> – това са всички книги предлагани от книжарницата</a:t>
            </a:r>
          </a:p>
          <a:p>
            <a:pPr lvl="0"/>
            <a:r>
              <a:rPr lang="en-US" b="1" dirty="0"/>
              <a:t>Products_ Notebook</a:t>
            </a:r>
            <a:r>
              <a:rPr lang="en-US" dirty="0"/>
              <a:t>( </a:t>
            </a:r>
            <a:r>
              <a:rPr lang="en-US" u="sng" dirty="0"/>
              <a:t>SKU</a:t>
            </a:r>
            <a:r>
              <a:rPr lang="en-US" dirty="0"/>
              <a:t>, Barcode, Price, Storage Quantity, Category, Type, Format, Recycled Paper, Number of pages)</a:t>
            </a:r>
            <a:r>
              <a:rPr lang="bg-BG" dirty="0"/>
              <a:t> – това са всички тетрадки предлагани от книжарницата</a:t>
            </a:r>
          </a:p>
          <a:p>
            <a:pPr lvl="0"/>
            <a:r>
              <a:rPr lang="en-US" b="1" dirty="0" err="1"/>
              <a:t>Products_Pens</a:t>
            </a:r>
            <a:r>
              <a:rPr lang="en-US" dirty="0"/>
              <a:t> (</a:t>
            </a:r>
            <a:r>
              <a:rPr lang="en-US" u="sng" dirty="0"/>
              <a:t>SKU</a:t>
            </a:r>
            <a:r>
              <a:rPr lang="en-US" dirty="0"/>
              <a:t>, Barcode, Price, Storage Quantity, Category, Size, </a:t>
            </a:r>
            <a:r>
              <a:rPr lang="en-US" dirty="0" err="1"/>
              <a:t>Colour</a:t>
            </a:r>
            <a:r>
              <a:rPr lang="en-US" dirty="0"/>
              <a:t>) </a:t>
            </a:r>
            <a:r>
              <a:rPr lang="bg-BG" dirty="0"/>
              <a:t>– това са всички химикали предлагани от книжарницата</a:t>
            </a:r>
          </a:p>
          <a:p>
            <a:pPr lvl="0"/>
            <a:r>
              <a:rPr lang="en-US" b="1" dirty="0" err="1"/>
              <a:t>Products_Pencil</a:t>
            </a:r>
            <a:r>
              <a:rPr lang="en-US" dirty="0"/>
              <a:t> (</a:t>
            </a:r>
            <a:r>
              <a:rPr lang="en-US" u="sng" dirty="0"/>
              <a:t>SKU</a:t>
            </a:r>
            <a:r>
              <a:rPr lang="en-US" dirty="0"/>
              <a:t>, Barcode, Price, Storage Quantity, Category, Type, Eraser, </a:t>
            </a:r>
            <a:r>
              <a:rPr lang="en-US" dirty="0" err="1"/>
              <a:t>Colour</a:t>
            </a:r>
            <a:r>
              <a:rPr lang="en-US" dirty="0"/>
              <a:t>) – </a:t>
            </a:r>
            <a:r>
              <a:rPr lang="bg-BG" dirty="0"/>
              <a:t>това са всички моливи предлагани от книжарницата</a:t>
            </a:r>
          </a:p>
          <a:p>
            <a:endParaRPr lang="bg-BG" dirty="0"/>
          </a:p>
        </p:txBody>
      </p:sp>
    </p:spTree>
    <p:extLst>
      <p:ext uri="{BB962C8B-B14F-4D97-AF65-F5344CB8AC3E}">
        <p14:creationId xmlns:p14="http://schemas.microsoft.com/office/powerpoint/2010/main" val="168009822"/>
      </p:ext>
    </p:extLst>
  </p:cSld>
  <p:clrMapOvr>
    <a:masterClrMapping/>
  </p:clrMapOvr>
  <p:transition spd="med">
    <p:pull/>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Релационен модел на </a:t>
            </a:r>
            <a:r>
              <a:rPr lang="bg-BG" b="1" dirty="0" smtClean="0"/>
              <a:t>данни</a:t>
            </a:r>
            <a:endParaRPr lang="bg-BG" dirty="0"/>
          </a:p>
        </p:txBody>
      </p:sp>
      <p:sp>
        <p:nvSpPr>
          <p:cNvPr id="3" name="Content Placeholder 2"/>
          <p:cNvSpPr>
            <a:spLocks noGrp="1"/>
          </p:cNvSpPr>
          <p:nvPr>
            <p:ph idx="1"/>
          </p:nvPr>
        </p:nvSpPr>
        <p:spPr/>
        <p:txBody>
          <a:bodyPr>
            <a:normAutofit lnSpcReduction="10000"/>
          </a:bodyPr>
          <a:lstStyle/>
          <a:p>
            <a:pPr lvl="0"/>
            <a:r>
              <a:rPr lang="en-US" b="1" dirty="0" err="1"/>
              <a:t>Products_Book_Notebook</a:t>
            </a:r>
            <a:r>
              <a:rPr lang="en-US" dirty="0"/>
              <a:t>(</a:t>
            </a:r>
            <a:r>
              <a:rPr lang="en-US" u="sng" dirty="0"/>
              <a:t>SKU</a:t>
            </a:r>
            <a:r>
              <a:rPr lang="en-US" dirty="0"/>
              <a:t>, Barcode, Price, Storage Quantity, Category, Genre, Title, Author, Language, Publisher, Number of pages – Book, Type, Format, Recycled Paper, Number of pages – Notebook) – </a:t>
            </a:r>
            <a:r>
              <a:rPr lang="bg-BG" dirty="0"/>
              <a:t>това са всички продукти, които са едновременно книги и тетрадки. Реално такива продукти не се продават от книжарницата и затова тази релация няма да я създаваме.</a:t>
            </a:r>
          </a:p>
          <a:p>
            <a:pPr lvl="0"/>
            <a:r>
              <a:rPr lang="en-US" b="1" dirty="0" err="1"/>
              <a:t>Products_Book_Pens</a:t>
            </a:r>
            <a:r>
              <a:rPr lang="en-US" dirty="0"/>
              <a:t>(</a:t>
            </a:r>
            <a:r>
              <a:rPr lang="en-US" u="sng" dirty="0"/>
              <a:t>SKU</a:t>
            </a:r>
            <a:r>
              <a:rPr lang="en-US" dirty="0"/>
              <a:t>, Barcode, Price, Storage Quantity, Category, Genre, Title, Author, Language, Publisher, Number of pages – Book, Size, </a:t>
            </a:r>
            <a:r>
              <a:rPr lang="en-US" dirty="0" err="1"/>
              <a:t>Colour</a:t>
            </a:r>
            <a:r>
              <a:rPr lang="en-US" dirty="0"/>
              <a:t>) – </a:t>
            </a:r>
            <a:r>
              <a:rPr lang="bg-BG" dirty="0"/>
              <a:t>това са всички продукти, които са едновременно книги и химикали. Реално такива продукти не се продават от книжарницата и затова тази релация няма да я създаваме.</a:t>
            </a:r>
          </a:p>
          <a:p>
            <a:pPr lvl="0"/>
            <a:r>
              <a:rPr lang="en-US" b="1" dirty="0" err="1"/>
              <a:t>Products_Book_Pencil</a:t>
            </a:r>
            <a:r>
              <a:rPr lang="en-US" dirty="0"/>
              <a:t>(</a:t>
            </a:r>
            <a:r>
              <a:rPr lang="en-US" u="sng" dirty="0"/>
              <a:t>SKU</a:t>
            </a:r>
            <a:r>
              <a:rPr lang="en-US" dirty="0"/>
              <a:t>, Barcode, Price, Storage Quantity, Category, Genre, Title, Author, Language, Publisher, Number of pages – Book, Type, Eraser, </a:t>
            </a:r>
            <a:r>
              <a:rPr lang="en-US" dirty="0" err="1"/>
              <a:t>Colour</a:t>
            </a:r>
            <a:r>
              <a:rPr lang="en-US" dirty="0"/>
              <a:t>) - </a:t>
            </a:r>
            <a:r>
              <a:rPr lang="bg-BG" dirty="0"/>
              <a:t>това са всички продукти, които са едновременно книги и моливи. Реално такива продукти не се продават от книжарницата и затова тази релация няма да я създаваме.</a:t>
            </a:r>
          </a:p>
          <a:p>
            <a:endParaRPr lang="bg-BG" dirty="0"/>
          </a:p>
        </p:txBody>
      </p:sp>
    </p:spTree>
    <p:extLst>
      <p:ext uri="{BB962C8B-B14F-4D97-AF65-F5344CB8AC3E}">
        <p14:creationId xmlns:p14="http://schemas.microsoft.com/office/powerpoint/2010/main" val="2703928357"/>
      </p:ext>
    </p:extLst>
  </p:cSld>
  <p:clrMapOvr>
    <a:masterClrMapping/>
  </p:clrMapOvr>
  <p:transition spd="med">
    <p:pull/>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Релационен модел на </a:t>
            </a:r>
            <a:r>
              <a:rPr lang="bg-BG" b="1" dirty="0" smtClean="0"/>
              <a:t>данни</a:t>
            </a:r>
            <a:endParaRPr lang="bg-BG" dirty="0"/>
          </a:p>
        </p:txBody>
      </p:sp>
      <p:sp>
        <p:nvSpPr>
          <p:cNvPr id="3" name="Content Placeholder 2"/>
          <p:cNvSpPr>
            <a:spLocks noGrp="1"/>
          </p:cNvSpPr>
          <p:nvPr>
            <p:ph idx="1"/>
          </p:nvPr>
        </p:nvSpPr>
        <p:spPr/>
        <p:txBody>
          <a:bodyPr>
            <a:normAutofit lnSpcReduction="10000"/>
          </a:bodyPr>
          <a:lstStyle/>
          <a:p>
            <a:pPr lvl="0"/>
            <a:r>
              <a:rPr lang="en-US" b="1" dirty="0" err="1"/>
              <a:t>Products_Notebook_Pens</a:t>
            </a:r>
            <a:r>
              <a:rPr lang="en-US" dirty="0"/>
              <a:t>(</a:t>
            </a:r>
            <a:r>
              <a:rPr lang="en-US" u="sng" dirty="0"/>
              <a:t>SKU</a:t>
            </a:r>
            <a:r>
              <a:rPr lang="en-US" dirty="0"/>
              <a:t>, Barcode, Price, Storage Quantity, Category, Type, Format, Recycled Paper, Number of pages, Size, </a:t>
            </a:r>
            <a:r>
              <a:rPr lang="en-US" dirty="0" err="1"/>
              <a:t>Colour</a:t>
            </a:r>
            <a:r>
              <a:rPr lang="en-US" dirty="0"/>
              <a:t>) - </a:t>
            </a:r>
            <a:r>
              <a:rPr lang="bg-BG" dirty="0"/>
              <a:t>това са всички продукти, които са едновременно химикали и тетрадки. Реално такива продукти не се продават от книжарницата и затова тази релация няма да я създаваме.</a:t>
            </a:r>
          </a:p>
          <a:p>
            <a:pPr lvl="0"/>
            <a:r>
              <a:rPr lang="en-US" b="1" dirty="0" err="1"/>
              <a:t>Products_Notebook_Pencil</a:t>
            </a:r>
            <a:r>
              <a:rPr lang="en-US" dirty="0"/>
              <a:t>(</a:t>
            </a:r>
            <a:r>
              <a:rPr lang="en-US" u="sng" dirty="0"/>
              <a:t>SKU</a:t>
            </a:r>
            <a:r>
              <a:rPr lang="en-US" dirty="0"/>
              <a:t>, Barcode, Price, Storage Quantity, Category, Type - Notebook, Format, Recycled Paper, Number of pages, Type - Pencil, Eraser, </a:t>
            </a:r>
            <a:r>
              <a:rPr lang="en-US" dirty="0" err="1"/>
              <a:t>Colour</a:t>
            </a:r>
            <a:r>
              <a:rPr lang="en-US" dirty="0"/>
              <a:t>) - </a:t>
            </a:r>
            <a:r>
              <a:rPr lang="bg-BG" dirty="0"/>
              <a:t>това са всички продукти, които са едновременно моливи и тетрадки. Реално такива продукти не се продават от книжарницата и затова тази релация няма да я създаваме</a:t>
            </a:r>
            <a:r>
              <a:rPr lang="bg-BG" dirty="0" smtClean="0"/>
              <a:t>.</a:t>
            </a:r>
          </a:p>
          <a:p>
            <a:r>
              <a:rPr lang="en-US" b="1" dirty="0" err="1"/>
              <a:t>Products_Pens_Pencil</a:t>
            </a:r>
            <a:r>
              <a:rPr lang="en-US" dirty="0"/>
              <a:t>(</a:t>
            </a:r>
            <a:r>
              <a:rPr lang="en-US" u="sng" dirty="0"/>
              <a:t>SKU</a:t>
            </a:r>
            <a:r>
              <a:rPr lang="en-US" dirty="0"/>
              <a:t>, Barcode, Price, Storage Quantity, Category, Size, </a:t>
            </a:r>
            <a:r>
              <a:rPr lang="en-US" dirty="0" err="1"/>
              <a:t>Colour</a:t>
            </a:r>
            <a:r>
              <a:rPr lang="en-US" dirty="0"/>
              <a:t> - Pens, Type, Eraser, </a:t>
            </a:r>
            <a:r>
              <a:rPr lang="en-US" dirty="0" err="1"/>
              <a:t>Colour</a:t>
            </a:r>
            <a:r>
              <a:rPr lang="en-US" dirty="0"/>
              <a:t> – Pencil) - </a:t>
            </a:r>
            <a:r>
              <a:rPr lang="bg-BG" dirty="0"/>
              <a:t>това са всички продукти, които са едновременно моливи и химикали. Реално такива продукти не се продават от книжарницата и затова тази релация няма да я създаваме.</a:t>
            </a:r>
          </a:p>
          <a:p>
            <a:pPr lvl="0"/>
            <a:endParaRPr lang="bg-BG" dirty="0"/>
          </a:p>
          <a:p>
            <a:endParaRPr lang="bg-BG" dirty="0"/>
          </a:p>
        </p:txBody>
      </p:sp>
    </p:spTree>
    <p:extLst>
      <p:ext uri="{BB962C8B-B14F-4D97-AF65-F5344CB8AC3E}">
        <p14:creationId xmlns:p14="http://schemas.microsoft.com/office/powerpoint/2010/main" val="4077070185"/>
      </p:ext>
    </p:extLst>
  </p:cSld>
  <p:clrMapOvr>
    <a:masterClrMapping/>
  </p:clrMapOvr>
  <p:transition spd="med">
    <p:pull/>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Релационен модел на </a:t>
            </a:r>
            <a:r>
              <a:rPr lang="bg-BG" b="1" dirty="0" smtClean="0"/>
              <a:t>данни</a:t>
            </a:r>
            <a:endParaRPr lang="bg-BG" dirty="0"/>
          </a:p>
        </p:txBody>
      </p:sp>
      <p:sp>
        <p:nvSpPr>
          <p:cNvPr id="3" name="Content Placeholder 2"/>
          <p:cNvSpPr>
            <a:spLocks noGrp="1"/>
          </p:cNvSpPr>
          <p:nvPr>
            <p:ph idx="1"/>
          </p:nvPr>
        </p:nvSpPr>
        <p:spPr/>
        <p:txBody>
          <a:bodyPr>
            <a:normAutofit fontScale="92500" lnSpcReduction="10000"/>
          </a:bodyPr>
          <a:lstStyle/>
          <a:p>
            <a:pPr lvl="0"/>
            <a:r>
              <a:rPr lang="en-US" b="1" dirty="0" err="1"/>
              <a:t>Products_Book_Notebook_Pens</a:t>
            </a:r>
            <a:r>
              <a:rPr lang="en-US" dirty="0"/>
              <a:t>(</a:t>
            </a:r>
            <a:r>
              <a:rPr lang="en-US" u="sng" dirty="0"/>
              <a:t>SKU</a:t>
            </a:r>
            <a:r>
              <a:rPr lang="en-US" dirty="0"/>
              <a:t>, Barcode, Price, Storage Quantity, Category, Genre, Title, Author, Language, Publisher, Number of pages – Book, Type, Format, Recycled Paper, Number of pages – Notebook,  Size, </a:t>
            </a:r>
            <a:r>
              <a:rPr lang="en-US" dirty="0" err="1"/>
              <a:t>Colour</a:t>
            </a:r>
            <a:r>
              <a:rPr lang="en-US" dirty="0"/>
              <a:t>) - </a:t>
            </a:r>
            <a:r>
              <a:rPr lang="bg-BG" dirty="0"/>
              <a:t>това са всички продукти, които са едновременно химикали, книги и тетрадки. Реално такива продукти не се продават от книжарницата и затова тази релация няма да я създаваме.</a:t>
            </a:r>
          </a:p>
          <a:p>
            <a:pPr lvl="0"/>
            <a:r>
              <a:rPr lang="en-US" b="1" dirty="0" err="1"/>
              <a:t>Products_Book_Notebook_Pencil</a:t>
            </a:r>
            <a:r>
              <a:rPr lang="en-US" dirty="0"/>
              <a:t>(</a:t>
            </a:r>
            <a:r>
              <a:rPr lang="en-US" u="sng" dirty="0"/>
              <a:t>SKU</a:t>
            </a:r>
            <a:r>
              <a:rPr lang="en-US" dirty="0"/>
              <a:t>, Barcode, Price, Storage Quantity, Category, Genre, Title, Author, Language, Publisher, Number of pages – Book, Type, Format, Recycled Paper, Number of pages – Notebook, Type, Eraser, </a:t>
            </a:r>
            <a:r>
              <a:rPr lang="en-US" dirty="0" err="1"/>
              <a:t>Colour</a:t>
            </a:r>
            <a:r>
              <a:rPr lang="en-US" dirty="0"/>
              <a:t>) - </a:t>
            </a:r>
            <a:r>
              <a:rPr lang="bg-BG" dirty="0"/>
              <a:t>това са всички продукти, които са едновременно моливи, книги и тетрадки. Реално такива продукти не се продават от книжарницата и затова тази релация няма да я създаваме.</a:t>
            </a:r>
          </a:p>
          <a:p>
            <a:pPr lvl="0"/>
            <a:r>
              <a:rPr lang="en-US" b="1" dirty="0" err="1"/>
              <a:t>Products_Notebook_Pens_Pencil</a:t>
            </a:r>
            <a:r>
              <a:rPr lang="en-US" dirty="0"/>
              <a:t>(</a:t>
            </a:r>
            <a:r>
              <a:rPr lang="en-US" u="sng" dirty="0"/>
              <a:t>SKU</a:t>
            </a:r>
            <a:r>
              <a:rPr lang="en-US" dirty="0"/>
              <a:t>, Barcode, Price, Storage Quantity, Category, Size, </a:t>
            </a:r>
            <a:r>
              <a:rPr lang="en-US" dirty="0" err="1"/>
              <a:t>Colour</a:t>
            </a:r>
            <a:r>
              <a:rPr lang="en-US" dirty="0"/>
              <a:t> - Pens, Type, Eraser, </a:t>
            </a:r>
            <a:r>
              <a:rPr lang="en-US" dirty="0" err="1"/>
              <a:t>Colour</a:t>
            </a:r>
            <a:r>
              <a:rPr lang="en-US" dirty="0"/>
              <a:t> – Pencil, Type, Format, Recycled Paper, Number of pages) - </a:t>
            </a:r>
            <a:r>
              <a:rPr lang="bg-BG" dirty="0"/>
              <a:t>това са всички продукти, които са едновременно моливи, химикали и тетрадки. Реално такива продукти не се продават от книжарницата и затова тази релация няма да я създаваме.</a:t>
            </a:r>
          </a:p>
          <a:p>
            <a:endParaRPr lang="bg-BG" dirty="0"/>
          </a:p>
        </p:txBody>
      </p:sp>
    </p:spTree>
    <p:extLst>
      <p:ext uri="{BB962C8B-B14F-4D97-AF65-F5344CB8AC3E}">
        <p14:creationId xmlns:p14="http://schemas.microsoft.com/office/powerpoint/2010/main" val="1927511214"/>
      </p:ext>
    </p:extLst>
  </p:cSld>
  <p:clrMapOvr>
    <a:masterClrMapping/>
  </p:clrMapOvr>
  <p:transition spd="med">
    <p:pull/>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Релационен модел на </a:t>
            </a:r>
            <a:r>
              <a:rPr lang="bg-BG" b="1" dirty="0" smtClean="0"/>
              <a:t>данни</a:t>
            </a:r>
            <a:endParaRPr lang="bg-BG" dirty="0"/>
          </a:p>
        </p:txBody>
      </p:sp>
      <p:sp>
        <p:nvSpPr>
          <p:cNvPr id="3" name="Content Placeholder 2"/>
          <p:cNvSpPr>
            <a:spLocks noGrp="1"/>
          </p:cNvSpPr>
          <p:nvPr>
            <p:ph idx="1"/>
          </p:nvPr>
        </p:nvSpPr>
        <p:spPr/>
        <p:txBody>
          <a:bodyPr/>
          <a:lstStyle/>
          <a:p>
            <a:pPr lvl="0"/>
            <a:r>
              <a:rPr lang="en-US" b="1" dirty="0" err="1"/>
              <a:t>Products_Book_Pens_Pencil</a:t>
            </a:r>
            <a:r>
              <a:rPr lang="en-US" dirty="0"/>
              <a:t>(</a:t>
            </a:r>
            <a:r>
              <a:rPr lang="en-US" u="sng" dirty="0"/>
              <a:t>SKU</a:t>
            </a:r>
            <a:r>
              <a:rPr lang="en-US" dirty="0"/>
              <a:t>, Barcode, Price, Storage Quantity, Category, Size, </a:t>
            </a:r>
            <a:r>
              <a:rPr lang="en-US" dirty="0" err="1"/>
              <a:t>Colour</a:t>
            </a:r>
            <a:r>
              <a:rPr lang="en-US" dirty="0"/>
              <a:t> - Pens, Type, Eraser, </a:t>
            </a:r>
            <a:r>
              <a:rPr lang="en-US" dirty="0" err="1"/>
              <a:t>Colour</a:t>
            </a:r>
            <a:r>
              <a:rPr lang="en-US" dirty="0"/>
              <a:t> – Pencil, , Genre, Title, Author, Language, Publisher, Number of pages) - </a:t>
            </a:r>
            <a:r>
              <a:rPr lang="bg-BG" dirty="0"/>
              <a:t>това са всички продукти, които са едновременно моливи, химикали и книги. Реално такива продукти не се продават от книжарницата и затова тази релация няма да я създаваме.</a:t>
            </a:r>
          </a:p>
          <a:p>
            <a:pPr lvl="0"/>
            <a:r>
              <a:rPr lang="en-US" b="1" dirty="0" err="1"/>
              <a:t>Products_Book_Notebook_Pens_Pencil</a:t>
            </a:r>
            <a:r>
              <a:rPr lang="en-US" dirty="0"/>
              <a:t>(</a:t>
            </a:r>
            <a:r>
              <a:rPr lang="en-US" u="sng" dirty="0"/>
              <a:t>SKU</a:t>
            </a:r>
            <a:r>
              <a:rPr lang="en-US" dirty="0"/>
              <a:t>, Barcode, Price, Storage Quantity, Category, Genre, Title, Author, Language, Publisher, Number of pages – Book, Type, Format, Recycled Paper, Number of pages – Notebook, , Size, </a:t>
            </a:r>
            <a:r>
              <a:rPr lang="en-US" dirty="0" err="1"/>
              <a:t>Colour</a:t>
            </a:r>
            <a:r>
              <a:rPr lang="en-US" dirty="0"/>
              <a:t> - Pens, Type, Eraser, </a:t>
            </a:r>
            <a:r>
              <a:rPr lang="en-US" dirty="0" err="1"/>
              <a:t>Colour</a:t>
            </a:r>
            <a:r>
              <a:rPr lang="en-US" dirty="0"/>
              <a:t> – Pencil) - </a:t>
            </a:r>
            <a:r>
              <a:rPr lang="bg-BG" dirty="0"/>
              <a:t>това са всички продукти, които са едновременно моливи, химикали</a:t>
            </a:r>
            <a:r>
              <a:rPr lang="en-US" dirty="0"/>
              <a:t>, </a:t>
            </a:r>
            <a:r>
              <a:rPr lang="bg-BG" dirty="0"/>
              <a:t>книги и тетрадки. Реално такива продукти не се продават от книжарницата и затова тази релация няма да я създаваме.</a:t>
            </a:r>
          </a:p>
          <a:p>
            <a:endParaRPr lang="bg-BG" dirty="0"/>
          </a:p>
        </p:txBody>
      </p:sp>
    </p:spTree>
    <p:extLst>
      <p:ext uri="{BB962C8B-B14F-4D97-AF65-F5344CB8AC3E}">
        <p14:creationId xmlns:p14="http://schemas.microsoft.com/office/powerpoint/2010/main" val="2836184363"/>
      </p:ext>
    </p:extLst>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bg-BG" b="1" dirty="0"/>
              <a:t>Обхват на модела. Дефиниране на задачата</a:t>
            </a:r>
            <a:r>
              <a:rPr lang="bg-BG" b="1" dirty="0" smtClean="0"/>
              <a:t>.</a:t>
            </a:r>
            <a:endParaRPr lang="bg-BG" dirty="0"/>
          </a:p>
        </p:txBody>
      </p:sp>
      <p:sp>
        <p:nvSpPr>
          <p:cNvPr id="3" name="Content Placeholder 2"/>
          <p:cNvSpPr>
            <a:spLocks noGrp="1"/>
          </p:cNvSpPr>
          <p:nvPr>
            <p:ph idx="1"/>
          </p:nvPr>
        </p:nvSpPr>
        <p:spPr/>
        <p:txBody>
          <a:bodyPr/>
          <a:lstStyle/>
          <a:p>
            <a:r>
              <a:rPr lang="bg-BG" dirty="0" smtClean="0"/>
              <a:t>Избраните </a:t>
            </a:r>
            <a:r>
              <a:rPr lang="bg-BG" dirty="0"/>
              <a:t>продукти за покупка от потребителя се запазват в кошница, която притежава идентификационен номер и цена. При извършването на всяко плащане  се пази информация за първо име на картодържател, трето име на картодържател, номер на карта, тип на карта, срок на валидност на карта. За всяка направена поръчка от потребител съответно се пази нейния номер и статус.</a:t>
            </a:r>
            <a:endParaRPr lang="bg-BG" dirty="0"/>
          </a:p>
        </p:txBody>
      </p:sp>
    </p:spTree>
    <p:extLst>
      <p:ext uri="{BB962C8B-B14F-4D97-AF65-F5344CB8AC3E}">
        <p14:creationId xmlns:p14="http://schemas.microsoft.com/office/powerpoint/2010/main" val="2408787005"/>
      </p:ext>
    </p:extLst>
  </p:cSld>
  <p:clrMapOvr>
    <a:masterClrMapping/>
  </p:clrMapOvr>
  <p:transition spd="med">
    <p:pull/>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Релационен модел на </a:t>
            </a:r>
            <a:r>
              <a:rPr lang="bg-BG" b="1" dirty="0" smtClean="0"/>
              <a:t>данни</a:t>
            </a:r>
            <a:endParaRPr lang="bg-BG" dirty="0"/>
          </a:p>
        </p:txBody>
      </p:sp>
      <p:sp>
        <p:nvSpPr>
          <p:cNvPr id="3" name="Content Placeholder 2"/>
          <p:cNvSpPr>
            <a:spLocks noGrp="1"/>
          </p:cNvSpPr>
          <p:nvPr>
            <p:ph idx="1"/>
          </p:nvPr>
        </p:nvSpPr>
        <p:spPr/>
        <p:txBody>
          <a:bodyPr/>
          <a:lstStyle/>
          <a:p>
            <a:r>
              <a:rPr lang="bg-BG" dirty="0"/>
              <a:t>Така след прилагане на ООП-подхода в релационния модел остават само следните релации:</a:t>
            </a:r>
            <a:endParaRPr lang="bg-BG" sz="1400" dirty="0"/>
          </a:p>
          <a:p>
            <a:pPr lvl="1"/>
            <a:r>
              <a:rPr lang="en-US" b="1" dirty="0" err="1"/>
              <a:t>Products_Book</a:t>
            </a:r>
            <a:r>
              <a:rPr lang="en-US" dirty="0"/>
              <a:t> (</a:t>
            </a:r>
            <a:r>
              <a:rPr lang="en-US" u="sng" dirty="0"/>
              <a:t> </a:t>
            </a:r>
            <a:r>
              <a:rPr lang="en-US" b="1" u="sng" dirty="0"/>
              <a:t>SKU</a:t>
            </a:r>
            <a:r>
              <a:rPr lang="en-US" dirty="0"/>
              <a:t>, Barcode, Price, Storage Quantity, Category, Genre, Title, Author, Language, Publisher, Number of pages) </a:t>
            </a:r>
            <a:r>
              <a:rPr lang="bg-BG" dirty="0"/>
              <a:t> - или за по-кратко </a:t>
            </a:r>
            <a:r>
              <a:rPr lang="en-US" b="1" dirty="0"/>
              <a:t>Book</a:t>
            </a:r>
            <a:endParaRPr lang="bg-BG" sz="1200" dirty="0"/>
          </a:p>
          <a:p>
            <a:pPr lvl="1"/>
            <a:r>
              <a:rPr lang="en-US" b="1" dirty="0"/>
              <a:t>Products_ Notebook</a:t>
            </a:r>
            <a:r>
              <a:rPr lang="en-US" dirty="0"/>
              <a:t>( </a:t>
            </a:r>
            <a:r>
              <a:rPr lang="en-US" b="1" u="sng" dirty="0"/>
              <a:t>SKU</a:t>
            </a:r>
            <a:r>
              <a:rPr lang="en-US" b="1" dirty="0"/>
              <a:t>,</a:t>
            </a:r>
            <a:r>
              <a:rPr lang="en-US" dirty="0"/>
              <a:t> Barcode, Price, Storage Quantity, Category, Type, Format, Recycled Paper, Number of pages) – </a:t>
            </a:r>
            <a:r>
              <a:rPr lang="bg-BG" dirty="0"/>
              <a:t>или за по-кратко </a:t>
            </a:r>
            <a:r>
              <a:rPr lang="en-US" b="1" dirty="0"/>
              <a:t>Notebook</a:t>
            </a:r>
            <a:endParaRPr lang="bg-BG" sz="1200" dirty="0"/>
          </a:p>
          <a:p>
            <a:pPr lvl="1"/>
            <a:r>
              <a:rPr lang="en-US" b="1" dirty="0" err="1"/>
              <a:t>Products_Pens</a:t>
            </a:r>
            <a:r>
              <a:rPr lang="en-US" dirty="0"/>
              <a:t> (</a:t>
            </a:r>
            <a:r>
              <a:rPr lang="en-US" b="1" u="sng" dirty="0"/>
              <a:t>SKU</a:t>
            </a:r>
            <a:r>
              <a:rPr lang="en-US" dirty="0"/>
              <a:t>, Barcode, Price, Storage Quantity, Category, Size, </a:t>
            </a:r>
            <a:r>
              <a:rPr lang="en-US" dirty="0" err="1"/>
              <a:t>Colour</a:t>
            </a:r>
            <a:r>
              <a:rPr lang="en-US" dirty="0"/>
              <a:t>) </a:t>
            </a:r>
            <a:r>
              <a:rPr lang="bg-BG" dirty="0"/>
              <a:t>– или за по-кратко </a:t>
            </a:r>
            <a:r>
              <a:rPr lang="en-US" b="1" dirty="0"/>
              <a:t>Pens</a:t>
            </a:r>
            <a:endParaRPr lang="bg-BG" sz="1200" dirty="0"/>
          </a:p>
          <a:p>
            <a:pPr lvl="1"/>
            <a:r>
              <a:rPr lang="en-US" b="1" dirty="0" err="1"/>
              <a:t>Products_Pencil</a:t>
            </a:r>
            <a:r>
              <a:rPr lang="en-US" dirty="0"/>
              <a:t> (</a:t>
            </a:r>
            <a:r>
              <a:rPr lang="en-US" b="1" u="sng" dirty="0"/>
              <a:t>SKU</a:t>
            </a:r>
            <a:r>
              <a:rPr lang="en-US" dirty="0"/>
              <a:t>, Barcode, Price, Storage Quantity, Category, Type, Eraser, </a:t>
            </a:r>
            <a:r>
              <a:rPr lang="en-US" dirty="0" err="1"/>
              <a:t>Colour</a:t>
            </a:r>
            <a:r>
              <a:rPr lang="en-US" dirty="0"/>
              <a:t>) – </a:t>
            </a:r>
            <a:r>
              <a:rPr lang="bg-BG" dirty="0"/>
              <a:t>или за по-кратко </a:t>
            </a:r>
            <a:r>
              <a:rPr lang="en-US" b="1" dirty="0"/>
              <a:t>Pencil</a:t>
            </a:r>
            <a:endParaRPr lang="bg-BG" sz="1200" dirty="0"/>
          </a:p>
          <a:p>
            <a:endParaRPr lang="bg-BG" dirty="0"/>
          </a:p>
        </p:txBody>
      </p:sp>
    </p:spTree>
    <p:extLst>
      <p:ext uri="{BB962C8B-B14F-4D97-AF65-F5344CB8AC3E}">
        <p14:creationId xmlns:p14="http://schemas.microsoft.com/office/powerpoint/2010/main" val="2854268909"/>
      </p:ext>
    </p:extLst>
  </p:cSld>
  <p:clrMapOvr>
    <a:masterClrMapping/>
  </p:clrMapOvr>
  <p:transition spd="med">
    <p:pull/>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Релационен модел на </a:t>
            </a:r>
            <a:r>
              <a:rPr lang="bg-BG" b="1" dirty="0" smtClean="0"/>
              <a:t>данни</a:t>
            </a:r>
            <a:endParaRPr lang="bg-BG" dirty="0"/>
          </a:p>
        </p:txBody>
      </p:sp>
      <p:sp>
        <p:nvSpPr>
          <p:cNvPr id="3" name="Content Placeholder 2"/>
          <p:cNvSpPr>
            <a:spLocks noGrp="1"/>
          </p:cNvSpPr>
          <p:nvPr>
            <p:ph idx="1"/>
          </p:nvPr>
        </p:nvSpPr>
        <p:spPr/>
        <p:txBody>
          <a:bodyPr/>
          <a:lstStyle/>
          <a:p>
            <a:r>
              <a:rPr lang="bg-BG" dirty="0"/>
              <a:t>Получаваме една релация от преобразуването на слабото множество:</a:t>
            </a:r>
          </a:p>
          <a:p>
            <a:pPr lvl="0"/>
            <a:r>
              <a:rPr lang="en-US" b="1" dirty="0"/>
              <a:t>Orders ( </a:t>
            </a:r>
            <a:r>
              <a:rPr lang="en-US" b="1" u="sng" dirty="0" err="1">
                <a:solidFill>
                  <a:srgbClr val="FFC000"/>
                </a:solidFill>
              </a:rPr>
              <a:t>OrderNo</a:t>
            </a:r>
            <a:r>
              <a:rPr lang="en-US" b="1" dirty="0"/>
              <a:t>, </a:t>
            </a:r>
            <a:r>
              <a:rPr lang="en-US" dirty="0"/>
              <a:t>Status</a:t>
            </a:r>
            <a:r>
              <a:rPr lang="en-US" b="1" dirty="0"/>
              <a:t>, </a:t>
            </a:r>
            <a:r>
              <a:rPr lang="en-US" b="1" u="sng" dirty="0" err="1">
                <a:solidFill>
                  <a:srgbClr val="00B0F0"/>
                </a:solidFill>
              </a:rPr>
              <a:t>CardNo</a:t>
            </a:r>
            <a:r>
              <a:rPr lang="en-US" b="1" dirty="0"/>
              <a:t> )</a:t>
            </a:r>
            <a:endParaRPr lang="bg-BG" dirty="0"/>
          </a:p>
          <a:p>
            <a:pPr marL="0" indent="0">
              <a:buNone/>
            </a:pPr>
            <a:endParaRPr lang="bg-BG" dirty="0"/>
          </a:p>
        </p:txBody>
      </p:sp>
    </p:spTree>
    <p:extLst>
      <p:ext uri="{BB962C8B-B14F-4D97-AF65-F5344CB8AC3E}">
        <p14:creationId xmlns:p14="http://schemas.microsoft.com/office/powerpoint/2010/main" val="4214865816"/>
      </p:ext>
    </p:extLst>
  </p:cSld>
  <p:clrMapOvr>
    <a:masterClrMapping/>
  </p:clrMapOvr>
  <p:transition spd="med">
    <p:pull/>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Релационен модел на </a:t>
            </a:r>
            <a:r>
              <a:rPr lang="bg-BG" b="1" dirty="0" smtClean="0"/>
              <a:t>данни</a:t>
            </a:r>
            <a:endParaRPr lang="bg-BG" dirty="0"/>
          </a:p>
        </p:txBody>
      </p:sp>
      <p:sp>
        <p:nvSpPr>
          <p:cNvPr id="3" name="Content Placeholder 2"/>
          <p:cNvSpPr>
            <a:spLocks noGrp="1"/>
          </p:cNvSpPr>
          <p:nvPr>
            <p:ph idx="1"/>
          </p:nvPr>
        </p:nvSpPr>
        <p:spPr/>
        <p:txBody>
          <a:bodyPr/>
          <a:lstStyle/>
          <a:p>
            <a:r>
              <a:rPr lang="bg-BG" dirty="0"/>
              <a:t>Продължаваме преобразуването с множествата същности и връзки от вида един-много:</a:t>
            </a:r>
          </a:p>
          <a:p>
            <a:pPr lvl="0"/>
            <a:r>
              <a:rPr lang="en-US" b="1" dirty="0"/>
              <a:t>Address ( </a:t>
            </a:r>
            <a:r>
              <a:rPr lang="en-US" b="1" u="sng" dirty="0">
                <a:solidFill>
                  <a:srgbClr val="FFC000"/>
                </a:solidFill>
              </a:rPr>
              <a:t>ID</a:t>
            </a:r>
            <a:r>
              <a:rPr lang="en-US" b="1" dirty="0"/>
              <a:t>, </a:t>
            </a:r>
            <a:r>
              <a:rPr lang="en-US" dirty="0"/>
              <a:t>Country, City, </a:t>
            </a:r>
            <a:r>
              <a:rPr lang="en-US" dirty="0" err="1"/>
              <a:t>Neighbourhood</a:t>
            </a:r>
            <a:r>
              <a:rPr lang="en-US" dirty="0"/>
              <a:t>, Street, </a:t>
            </a:r>
            <a:r>
              <a:rPr lang="en-US" dirty="0" err="1"/>
              <a:t>ApartmentNo</a:t>
            </a:r>
            <a:r>
              <a:rPr lang="en-US" dirty="0"/>
              <a:t>, Postal Code</a:t>
            </a:r>
            <a:r>
              <a:rPr lang="en-US" b="1" dirty="0"/>
              <a:t> )</a:t>
            </a:r>
            <a:endParaRPr lang="bg-BG" dirty="0"/>
          </a:p>
          <a:p>
            <a:pPr lvl="0"/>
            <a:r>
              <a:rPr lang="en-US" b="1" dirty="0"/>
              <a:t>Member ( </a:t>
            </a:r>
            <a:r>
              <a:rPr lang="en-US" b="1" u="sng" dirty="0">
                <a:solidFill>
                  <a:srgbClr val="FFC000"/>
                </a:solidFill>
              </a:rPr>
              <a:t>E-mail</a:t>
            </a:r>
            <a:r>
              <a:rPr lang="en-US" b="1" u="sng" dirty="0"/>
              <a:t>,</a:t>
            </a:r>
            <a:r>
              <a:rPr lang="en-US" b="1" dirty="0"/>
              <a:t> </a:t>
            </a:r>
            <a:r>
              <a:rPr lang="en-US" dirty="0"/>
              <a:t>Name, Surname, Password, </a:t>
            </a:r>
            <a:r>
              <a:rPr lang="en-US" b="1" dirty="0">
                <a:solidFill>
                  <a:srgbClr val="00B0F0"/>
                </a:solidFill>
              </a:rPr>
              <a:t>ID</a:t>
            </a:r>
            <a:r>
              <a:rPr lang="en-US" b="1" dirty="0"/>
              <a:t>)</a:t>
            </a:r>
            <a:endParaRPr lang="bg-BG" dirty="0"/>
          </a:p>
          <a:p>
            <a:pPr lvl="0"/>
            <a:r>
              <a:rPr lang="en-US" b="1" dirty="0"/>
              <a:t>Payment ( </a:t>
            </a:r>
            <a:r>
              <a:rPr lang="en-US" b="1" u="sng" dirty="0" err="1">
                <a:solidFill>
                  <a:srgbClr val="FFC000"/>
                </a:solidFill>
              </a:rPr>
              <a:t>CardNo</a:t>
            </a:r>
            <a:r>
              <a:rPr lang="en-US" b="1" dirty="0"/>
              <a:t>, </a:t>
            </a:r>
            <a:r>
              <a:rPr lang="en-US" dirty="0" err="1"/>
              <a:t>CardType</a:t>
            </a:r>
            <a:r>
              <a:rPr lang="en-US" dirty="0"/>
              <a:t>, Cardholder Name, Cardholder Surname, Card Expire Date</a:t>
            </a:r>
            <a:r>
              <a:rPr lang="en-US" b="1" dirty="0"/>
              <a:t> )</a:t>
            </a:r>
            <a:endParaRPr lang="bg-BG" dirty="0"/>
          </a:p>
          <a:p>
            <a:pPr lvl="0"/>
            <a:r>
              <a:rPr lang="en-US" b="1" dirty="0"/>
              <a:t>Basket ( </a:t>
            </a:r>
            <a:r>
              <a:rPr lang="en-US" b="1" u="sng" dirty="0">
                <a:solidFill>
                  <a:srgbClr val="FFC000"/>
                </a:solidFill>
              </a:rPr>
              <a:t>ID</a:t>
            </a:r>
            <a:r>
              <a:rPr lang="en-US" b="1" dirty="0"/>
              <a:t>, </a:t>
            </a:r>
            <a:r>
              <a:rPr lang="en-US" dirty="0"/>
              <a:t>Total Price,</a:t>
            </a:r>
            <a:r>
              <a:rPr lang="en-US" b="1" dirty="0"/>
              <a:t> </a:t>
            </a:r>
            <a:r>
              <a:rPr lang="en-US" b="1" dirty="0" err="1">
                <a:solidFill>
                  <a:srgbClr val="00B0F0"/>
                </a:solidFill>
              </a:rPr>
              <a:t>OrderNo</a:t>
            </a:r>
            <a:r>
              <a:rPr lang="en-US" b="1" dirty="0"/>
              <a:t>, </a:t>
            </a:r>
            <a:r>
              <a:rPr lang="en-US" b="1" dirty="0" err="1">
                <a:solidFill>
                  <a:srgbClr val="00B0F0"/>
                </a:solidFill>
              </a:rPr>
              <a:t>CardNo</a:t>
            </a:r>
            <a:r>
              <a:rPr lang="en-US" b="1" dirty="0"/>
              <a:t>, </a:t>
            </a:r>
            <a:r>
              <a:rPr lang="en-US" b="1" dirty="0">
                <a:solidFill>
                  <a:srgbClr val="00B0F0"/>
                </a:solidFill>
              </a:rPr>
              <a:t>SKU</a:t>
            </a:r>
            <a:r>
              <a:rPr lang="en-US" dirty="0"/>
              <a:t>, Quantity</a:t>
            </a:r>
            <a:r>
              <a:rPr lang="bg-BG" dirty="0"/>
              <a:t>, </a:t>
            </a:r>
            <a:r>
              <a:rPr lang="en-US" b="1" dirty="0">
                <a:solidFill>
                  <a:srgbClr val="00B0F0"/>
                </a:solidFill>
              </a:rPr>
              <a:t>E-mail</a:t>
            </a:r>
            <a:r>
              <a:rPr lang="en-US" b="1" dirty="0"/>
              <a:t>)</a:t>
            </a:r>
            <a:endParaRPr lang="bg-BG" dirty="0"/>
          </a:p>
          <a:p>
            <a:pPr lvl="0"/>
            <a:r>
              <a:rPr lang="en-US" b="1" dirty="0"/>
              <a:t>Vendor ( </a:t>
            </a:r>
            <a:r>
              <a:rPr lang="en-US" b="1" u="sng" dirty="0">
                <a:solidFill>
                  <a:srgbClr val="FFC000"/>
                </a:solidFill>
              </a:rPr>
              <a:t>ID</a:t>
            </a:r>
            <a:r>
              <a:rPr lang="en-US" b="1" dirty="0"/>
              <a:t>, </a:t>
            </a:r>
            <a:r>
              <a:rPr lang="en-US" dirty="0"/>
              <a:t>E-mail, First Name, Last Name, Phone, Company Name, URL</a:t>
            </a:r>
            <a:r>
              <a:rPr lang="en-US" b="1" dirty="0"/>
              <a:t>)</a:t>
            </a:r>
            <a:endParaRPr lang="bg-BG" dirty="0"/>
          </a:p>
          <a:p>
            <a:pPr lvl="0"/>
            <a:r>
              <a:rPr lang="en-US" b="1" dirty="0" err="1"/>
              <a:t>VendorAddress</a:t>
            </a:r>
            <a:r>
              <a:rPr lang="en-US" b="1" u="sng" dirty="0" smtClean="0"/>
              <a:t>(</a:t>
            </a:r>
            <a:r>
              <a:rPr lang="bg-BG" b="1" u="sng" dirty="0" smtClean="0"/>
              <a:t> </a:t>
            </a:r>
            <a:r>
              <a:rPr lang="en-US" b="1" u="sng" dirty="0" smtClean="0">
                <a:solidFill>
                  <a:srgbClr val="FFC000"/>
                </a:solidFill>
              </a:rPr>
              <a:t>ID</a:t>
            </a:r>
            <a:r>
              <a:rPr lang="en-US" b="1" dirty="0"/>
              <a:t>, </a:t>
            </a:r>
            <a:r>
              <a:rPr lang="en-US" b="1" dirty="0" err="1">
                <a:solidFill>
                  <a:srgbClr val="00B0F0"/>
                </a:solidFill>
              </a:rPr>
              <a:t>IDVendor</a:t>
            </a:r>
            <a:r>
              <a:rPr lang="en-US" b="1" dirty="0"/>
              <a:t>, </a:t>
            </a:r>
            <a:r>
              <a:rPr lang="en-US" b="1" dirty="0" err="1">
                <a:solidFill>
                  <a:srgbClr val="00B0F0"/>
                </a:solidFill>
              </a:rPr>
              <a:t>IDAddress</a:t>
            </a:r>
            <a:r>
              <a:rPr lang="en-US" b="1" dirty="0"/>
              <a:t>)</a:t>
            </a:r>
            <a:endParaRPr lang="bg-BG" dirty="0"/>
          </a:p>
          <a:p>
            <a:pPr marL="0" indent="0">
              <a:buNone/>
            </a:pPr>
            <a:endParaRPr lang="bg-BG" dirty="0"/>
          </a:p>
        </p:txBody>
      </p:sp>
    </p:spTree>
    <p:extLst>
      <p:ext uri="{BB962C8B-B14F-4D97-AF65-F5344CB8AC3E}">
        <p14:creationId xmlns:p14="http://schemas.microsoft.com/office/powerpoint/2010/main" val="3039048167"/>
      </p:ext>
    </p:extLst>
  </p:cSld>
  <p:clrMapOvr>
    <a:masterClrMapping/>
  </p:clrMapOvr>
  <p:transition spd="med">
    <p:pull/>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bg-BG" dirty="0" smtClean="0"/>
              <a:t>Функции</a:t>
            </a:r>
            <a:endParaRPr lang="bg-BG" dirty="0"/>
          </a:p>
        </p:txBody>
      </p:sp>
      <p:sp>
        <p:nvSpPr>
          <p:cNvPr id="3" name="Subtitle 2"/>
          <p:cNvSpPr>
            <a:spLocks noGrp="1"/>
          </p:cNvSpPr>
          <p:nvPr>
            <p:ph type="subTitle" idx="1"/>
          </p:nvPr>
        </p:nvSpPr>
        <p:spPr/>
        <p:txBody>
          <a:bodyPr/>
          <a:lstStyle/>
          <a:p>
            <a:r>
              <a:rPr lang="bg-BG" dirty="0" smtClean="0"/>
              <a:t>Описание</a:t>
            </a:r>
            <a:endParaRPr lang="bg-BG" dirty="0"/>
          </a:p>
        </p:txBody>
      </p:sp>
    </p:spTree>
    <p:extLst>
      <p:ext uri="{BB962C8B-B14F-4D97-AF65-F5344CB8AC3E}">
        <p14:creationId xmlns:p14="http://schemas.microsoft.com/office/powerpoint/2010/main" val="1418388037"/>
      </p:ext>
    </p:extLst>
  </p:cSld>
  <p:clrMapOvr>
    <a:masterClrMapping/>
  </p:clrMapOvr>
  <p:transition spd="med">
    <p:pull/>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Функции</a:t>
            </a:r>
            <a:endParaRPr lang="bg-BG" b="1" dirty="0"/>
          </a:p>
        </p:txBody>
      </p:sp>
      <p:sp>
        <p:nvSpPr>
          <p:cNvPr id="3" name="Content Placeholder 2"/>
          <p:cNvSpPr>
            <a:spLocks noGrp="1"/>
          </p:cNvSpPr>
          <p:nvPr>
            <p:ph idx="1"/>
          </p:nvPr>
        </p:nvSpPr>
        <p:spPr/>
        <p:txBody>
          <a:bodyPr>
            <a:normAutofit fontScale="92500" lnSpcReduction="20000"/>
          </a:bodyPr>
          <a:lstStyle/>
          <a:p>
            <a:r>
              <a:rPr lang="bg-BG" b="1" i="1" dirty="0"/>
              <a:t>CHECK_PROD_IS_AVAL</a:t>
            </a:r>
          </a:p>
          <a:p>
            <a:r>
              <a:rPr lang="bg-BG" dirty="0"/>
              <a:t>Функция, която проверява дали даден продукт е наличен.</a:t>
            </a:r>
          </a:p>
          <a:p>
            <a:r>
              <a:rPr lang="bg-BG" dirty="0"/>
              <a:t>Параметри: SKU на продукт - цяло число</a:t>
            </a:r>
          </a:p>
          <a:p>
            <a:r>
              <a:rPr lang="bg-BG" dirty="0"/>
              <a:t>Резултат: 1 - за наличност на продукта,</a:t>
            </a:r>
          </a:p>
          <a:p>
            <a:r>
              <a:rPr lang="bg-BG" dirty="0"/>
              <a:t>          </a:t>
            </a:r>
            <a:r>
              <a:rPr lang="bg-BG" dirty="0" smtClean="0"/>
              <a:t>	     0 </a:t>
            </a:r>
            <a:r>
              <a:rPr lang="bg-BG" dirty="0"/>
              <a:t>- иначе</a:t>
            </a:r>
          </a:p>
          <a:p>
            <a:r>
              <a:rPr lang="bg-BG" dirty="0"/>
              <a:t> </a:t>
            </a:r>
          </a:p>
          <a:p>
            <a:r>
              <a:rPr lang="bg-BG" b="1" i="1" dirty="0"/>
              <a:t>GET_PROD_BY_COMPANY_NAME</a:t>
            </a:r>
          </a:p>
          <a:p>
            <a:r>
              <a:rPr lang="bg-BG" dirty="0"/>
              <a:t>Функция, която връща всички предлагани продукти от дадена компания.</a:t>
            </a:r>
          </a:p>
          <a:p>
            <a:r>
              <a:rPr lang="bg-BG" dirty="0"/>
              <a:t>Параметри: име на компанията - низ до 15 символа</a:t>
            </a:r>
          </a:p>
          <a:p>
            <a:r>
              <a:rPr lang="bg-BG" dirty="0"/>
              <a:t>Резултат: връща таблица съдържаща всички SKU-та на продукти, които са произведени от съответната фирма, записани в една колона.</a:t>
            </a:r>
          </a:p>
          <a:p>
            <a:endParaRPr lang="bg-BG" dirty="0"/>
          </a:p>
        </p:txBody>
      </p:sp>
    </p:spTree>
    <p:extLst>
      <p:ext uri="{BB962C8B-B14F-4D97-AF65-F5344CB8AC3E}">
        <p14:creationId xmlns:p14="http://schemas.microsoft.com/office/powerpoint/2010/main" val="3699402530"/>
      </p:ext>
    </p:extLst>
  </p:cSld>
  <p:clrMapOvr>
    <a:masterClrMapping/>
  </p:clrMapOvr>
  <p:transition spd="med">
    <p:pull/>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Функции</a:t>
            </a:r>
            <a:endParaRPr lang="bg-BG" b="1" dirty="0"/>
          </a:p>
        </p:txBody>
      </p:sp>
      <p:sp>
        <p:nvSpPr>
          <p:cNvPr id="3" name="Content Placeholder 2"/>
          <p:cNvSpPr>
            <a:spLocks noGrp="1"/>
          </p:cNvSpPr>
          <p:nvPr>
            <p:ph idx="1"/>
          </p:nvPr>
        </p:nvSpPr>
        <p:spPr/>
        <p:txBody>
          <a:bodyPr>
            <a:normAutofit fontScale="92500" lnSpcReduction="20000"/>
          </a:bodyPr>
          <a:lstStyle/>
          <a:p>
            <a:r>
              <a:rPr lang="bg-BG" b="1" i="1" dirty="0"/>
              <a:t>GET_BOOKS_BY_AUTHOR</a:t>
            </a:r>
          </a:p>
          <a:p>
            <a:r>
              <a:rPr lang="bg-BG" dirty="0"/>
              <a:t>Функция, която връща всички предлагани книги от даден автор.</a:t>
            </a:r>
          </a:p>
          <a:p>
            <a:r>
              <a:rPr lang="bg-BG" dirty="0"/>
              <a:t>Параметри: име на автор - низ до 50 символа</a:t>
            </a:r>
          </a:p>
          <a:p>
            <a:r>
              <a:rPr lang="bg-BG" dirty="0"/>
              <a:t>Резултат: връща таблица с три колони: SKU, TITLE, GENRE на всички налични книги на този автор.</a:t>
            </a:r>
          </a:p>
          <a:p>
            <a:r>
              <a:rPr lang="bg-BG" dirty="0"/>
              <a:t> </a:t>
            </a:r>
          </a:p>
          <a:p>
            <a:r>
              <a:rPr lang="bg-BG" b="1" i="1" dirty="0"/>
              <a:t>CHECK_BOOK_IS_AVAL_BY_TITLE</a:t>
            </a:r>
          </a:p>
          <a:p>
            <a:r>
              <a:rPr lang="bg-BG" dirty="0"/>
              <a:t>Функция, която проверява дали дадена книга е налична.</a:t>
            </a:r>
          </a:p>
          <a:p>
            <a:r>
              <a:rPr lang="bg-BG" dirty="0"/>
              <a:t>Параметри: заглавие на книга - низ до 50 символа</a:t>
            </a:r>
          </a:p>
          <a:p>
            <a:r>
              <a:rPr lang="bg-BG" dirty="0"/>
              <a:t>Резултат: 1 - за наличност на книгата,</a:t>
            </a:r>
          </a:p>
          <a:p>
            <a:r>
              <a:rPr lang="bg-BG" dirty="0"/>
              <a:t>          </a:t>
            </a:r>
            <a:r>
              <a:rPr lang="bg-BG" dirty="0" smtClean="0"/>
              <a:t>       0 </a:t>
            </a:r>
            <a:r>
              <a:rPr lang="bg-BG" dirty="0"/>
              <a:t>- иначе</a:t>
            </a:r>
          </a:p>
          <a:p>
            <a:endParaRPr lang="bg-BG" dirty="0"/>
          </a:p>
        </p:txBody>
      </p:sp>
    </p:spTree>
    <p:extLst>
      <p:ext uri="{BB962C8B-B14F-4D97-AF65-F5344CB8AC3E}">
        <p14:creationId xmlns:p14="http://schemas.microsoft.com/office/powerpoint/2010/main" val="4223079347"/>
      </p:ext>
    </p:extLst>
  </p:cSld>
  <p:clrMapOvr>
    <a:masterClrMapping/>
  </p:clrMapOvr>
  <p:transition spd="med">
    <p:pull/>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Функции</a:t>
            </a:r>
            <a:endParaRPr lang="bg-BG" b="1" dirty="0"/>
          </a:p>
        </p:txBody>
      </p:sp>
      <p:sp>
        <p:nvSpPr>
          <p:cNvPr id="3" name="Content Placeholder 2"/>
          <p:cNvSpPr>
            <a:spLocks noGrp="1"/>
          </p:cNvSpPr>
          <p:nvPr>
            <p:ph idx="1"/>
          </p:nvPr>
        </p:nvSpPr>
        <p:spPr/>
        <p:txBody>
          <a:bodyPr>
            <a:normAutofit/>
          </a:bodyPr>
          <a:lstStyle/>
          <a:p>
            <a:r>
              <a:rPr lang="bg-BG" dirty="0"/>
              <a:t> </a:t>
            </a:r>
            <a:r>
              <a:rPr lang="bg-BG" b="1" i="1" dirty="0" smtClean="0"/>
              <a:t>AMT_MONEY_SPENT</a:t>
            </a:r>
            <a:endParaRPr lang="bg-BG" b="1" i="1" dirty="0"/>
          </a:p>
          <a:p>
            <a:r>
              <a:rPr lang="bg-BG" dirty="0"/>
              <a:t>Функция, която връща общата сума на направените поръчки по подаден имейл.</a:t>
            </a:r>
          </a:p>
          <a:p>
            <a:r>
              <a:rPr lang="bg-BG" dirty="0"/>
              <a:t> </a:t>
            </a:r>
          </a:p>
          <a:p>
            <a:r>
              <a:rPr lang="bg-BG" b="1" i="1" dirty="0"/>
              <a:t>COUNT_ORDER_PER_MEMBER</a:t>
            </a:r>
          </a:p>
          <a:p>
            <a:r>
              <a:rPr lang="bg-BG" dirty="0"/>
              <a:t>Функция, която връща броя поръчки направени от потребител по подаден имейл.</a:t>
            </a:r>
          </a:p>
          <a:p>
            <a:endParaRPr lang="bg-BG" dirty="0"/>
          </a:p>
        </p:txBody>
      </p:sp>
    </p:spTree>
    <p:extLst>
      <p:ext uri="{BB962C8B-B14F-4D97-AF65-F5344CB8AC3E}">
        <p14:creationId xmlns:p14="http://schemas.microsoft.com/office/powerpoint/2010/main" val="2660349463"/>
      </p:ext>
    </p:extLst>
  </p:cSld>
  <p:clrMapOvr>
    <a:masterClrMapping/>
  </p:clrMapOvr>
  <p:transition spd="med">
    <p:pull/>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Функции</a:t>
            </a:r>
            <a:endParaRPr lang="bg-BG" b="1" dirty="0"/>
          </a:p>
        </p:txBody>
      </p:sp>
      <p:sp>
        <p:nvSpPr>
          <p:cNvPr id="3" name="Content Placeholder 2"/>
          <p:cNvSpPr>
            <a:spLocks noGrp="1"/>
          </p:cNvSpPr>
          <p:nvPr>
            <p:ph idx="1"/>
          </p:nvPr>
        </p:nvSpPr>
        <p:spPr/>
        <p:txBody>
          <a:bodyPr>
            <a:normAutofit lnSpcReduction="10000"/>
          </a:bodyPr>
          <a:lstStyle/>
          <a:p>
            <a:r>
              <a:rPr lang="bg-BG" b="1" i="1" dirty="0"/>
              <a:t>MOST_EXP_PROD</a:t>
            </a:r>
          </a:p>
          <a:p>
            <a:r>
              <a:rPr lang="bg-BG" dirty="0"/>
              <a:t>Функция, която връща таблица със SKU-номера, категорията и цената на продуктa с най-висока цена по подадена категория на продукт.</a:t>
            </a:r>
          </a:p>
          <a:p>
            <a:r>
              <a:rPr lang="bg-BG" dirty="0"/>
              <a:t> </a:t>
            </a:r>
          </a:p>
          <a:p>
            <a:r>
              <a:rPr lang="bg-BG" b="1" i="1" dirty="0"/>
              <a:t>MOST_UNEXP_PROD</a:t>
            </a:r>
          </a:p>
          <a:p>
            <a:r>
              <a:rPr lang="bg-BG" dirty="0"/>
              <a:t>Функция, която връща таблица със SKU-номера, категорията и цената на продуктa с най-ниска цена по подадена категория на продукт.</a:t>
            </a:r>
          </a:p>
          <a:p>
            <a:r>
              <a:rPr lang="bg-BG" dirty="0"/>
              <a:t> </a:t>
            </a:r>
          </a:p>
          <a:p>
            <a:r>
              <a:rPr lang="bg-BG" b="1" i="1" dirty="0"/>
              <a:t>MEMB_ORD_HIST</a:t>
            </a:r>
          </a:p>
          <a:p>
            <a:r>
              <a:rPr lang="bg-BG" dirty="0"/>
              <a:t>Функция, която връща таблица с номерата, статусите и стойностите на всички поръчки нправени от потребител по подаден имейл.</a:t>
            </a:r>
          </a:p>
          <a:p>
            <a:endParaRPr lang="bg-BG" dirty="0"/>
          </a:p>
        </p:txBody>
      </p:sp>
    </p:spTree>
    <p:extLst>
      <p:ext uri="{BB962C8B-B14F-4D97-AF65-F5344CB8AC3E}">
        <p14:creationId xmlns:p14="http://schemas.microsoft.com/office/powerpoint/2010/main" val="98083232"/>
      </p:ext>
    </p:extLst>
  </p:cSld>
  <p:clrMapOvr>
    <a:masterClrMapping/>
  </p:clrMapOvr>
  <p:transition spd="med">
    <p:pull/>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Функции</a:t>
            </a:r>
            <a:endParaRPr lang="bg-BG" b="1" dirty="0"/>
          </a:p>
        </p:txBody>
      </p:sp>
      <p:sp>
        <p:nvSpPr>
          <p:cNvPr id="3" name="Content Placeholder 2"/>
          <p:cNvSpPr>
            <a:spLocks noGrp="1"/>
          </p:cNvSpPr>
          <p:nvPr>
            <p:ph idx="1"/>
          </p:nvPr>
        </p:nvSpPr>
        <p:spPr/>
        <p:txBody>
          <a:bodyPr>
            <a:normAutofit lnSpcReduction="10000"/>
          </a:bodyPr>
          <a:lstStyle/>
          <a:p>
            <a:r>
              <a:rPr lang="bg-BG" b="1" i="1" dirty="0"/>
              <a:t>IS_EXPIRED</a:t>
            </a:r>
          </a:p>
          <a:p>
            <a:r>
              <a:rPr lang="bg-BG" dirty="0"/>
              <a:t>Функция, която приема като параметър номер на карта и връща '0', ако карта е с невалиден срок (картата е с изтекъл срок), и връща '1', ако картата е с валиден срок (картата не е с изтекъл срок).</a:t>
            </a:r>
          </a:p>
          <a:p>
            <a:r>
              <a:rPr lang="bg-BG" dirty="0"/>
              <a:t> </a:t>
            </a:r>
          </a:p>
          <a:p>
            <a:r>
              <a:rPr lang="bg-BG" b="1" i="1" dirty="0"/>
              <a:t>GET_PROD_INFO</a:t>
            </a:r>
          </a:p>
          <a:p>
            <a:r>
              <a:rPr lang="bg-BG" dirty="0"/>
              <a:t>Функция, която връща таблица с баркод, категория и единична цена на продукт по подаден SKU номер.</a:t>
            </a:r>
          </a:p>
          <a:p>
            <a:r>
              <a:rPr lang="bg-BG" dirty="0"/>
              <a:t> </a:t>
            </a:r>
          </a:p>
          <a:p>
            <a:r>
              <a:rPr lang="bg-BG" b="1" i="1" dirty="0"/>
              <a:t>ORD_STAT_INFO</a:t>
            </a:r>
          </a:p>
          <a:p>
            <a:r>
              <a:rPr lang="bg-BG" dirty="0"/>
              <a:t>Функция, която връща какъв е статуса на поръчката по подаден номер на поръчката. Ако номера на поръчката е невалиден връща "#INEXIST".</a:t>
            </a:r>
          </a:p>
          <a:p>
            <a:endParaRPr lang="bg-BG" dirty="0"/>
          </a:p>
        </p:txBody>
      </p:sp>
    </p:spTree>
    <p:extLst>
      <p:ext uri="{BB962C8B-B14F-4D97-AF65-F5344CB8AC3E}">
        <p14:creationId xmlns:p14="http://schemas.microsoft.com/office/powerpoint/2010/main" val="1218183972"/>
      </p:ext>
    </p:extLst>
  </p:cSld>
  <p:clrMapOvr>
    <a:masterClrMapping/>
  </p:clrMapOvr>
  <p:transition spd="med">
    <p:pull/>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Функции</a:t>
            </a:r>
            <a:endParaRPr lang="bg-BG" b="1" dirty="0"/>
          </a:p>
        </p:txBody>
      </p:sp>
      <p:sp>
        <p:nvSpPr>
          <p:cNvPr id="3" name="Content Placeholder 2"/>
          <p:cNvSpPr>
            <a:spLocks noGrp="1"/>
          </p:cNvSpPr>
          <p:nvPr>
            <p:ph idx="1"/>
          </p:nvPr>
        </p:nvSpPr>
        <p:spPr/>
        <p:txBody>
          <a:bodyPr/>
          <a:lstStyle/>
          <a:p>
            <a:r>
              <a:rPr lang="bg-BG" b="1" i="1" dirty="0"/>
              <a:t>IS_EMAIL_OCP</a:t>
            </a:r>
          </a:p>
          <a:p>
            <a:r>
              <a:rPr lang="bg-BG" dirty="0"/>
              <a:t>Функция, която проверява дали даден имейл е зает по подаден емайл адрес. Ако имейла е зает се връща "1", в против случай "0".</a:t>
            </a:r>
          </a:p>
          <a:p>
            <a:r>
              <a:rPr lang="bg-BG" dirty="0"/>
              <a:t> </a:t>
            </a:r>
          </a:p>
          <a:p>
            <a:r>
              <a:rPr lang="bg-BG" b="1" i="1" dirty="0"/>
              <a:t>NUM_OF_PEOPLE</a:t>
            </a:r>
          </a:p>
          <a:p>
            <a:r>
              <a:rPr lang="bg-BG" dirty="0"/>
              <a:t>Функция, която намира броя на регистрираните потребители и производители на даден адрес по подаден ИД на адреса.</a:t>
            </a:r>
          </a:p>
          <a:p>
            <a:endParaRPr lang="bg-BG" dirty="0"/>
          </a:p>
        </p:txBody>
      </p:sp>
    </p:spTree>
    <p:extLst>
      <p:ext uri="{BB962C8B-B14F-4D97-AF65-F5344CB8AC3E}">
        <p14:creationId xmlns:p14="http://schemas.microsoft.com/office/powerpoint/2010/main" val="32735635"/>
      </p:ext>
    </p:extLst>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637186" cy="4041648"/>
          </a:xfrm>
        </p:spPr>
        <p:txBody>
          <a:bodyPr/>
          <a:lstStyle/>
          <a:p>
            <a:r>
              <a:rPr lang="bg-BG" dirty="0" smtClean="0"/>
              <a:t>Множества същности</a:t>
            </a:r>
            <a:endParaRPr lang="bg-BG" dirty="0"/>
          </a:p>
        </p:txBody>
      </p:sp>
      <p:sp>
        <p:nvSpPr>
          <p:cNvPr id="3" name="Subtitle 2"/>
          <p:cNvSpPr>
            <a:spLocks noGrp="1"/>
          </p:cNvSpPr>
          <p:nvPr>
            <p:ph type="subTitle" idx="1"/>
          </p:nvPr>
        </p:nvSpPr>
        <p:spPr/>
        <p:txBody>
          <a:bodyPr/>
          <a:lstStyle/>
          <a:p>
            <a:r>
              <a:rPr lang="bg-BG" dirty="0" smtClean="0"/>
              <a:t>Описание</a:t>
            </a:r>
            <a:endParaRPr lang="bg-BG" dirty="0"/>
          </a:p>
        </p:txBody>
      </p:sp>
    </p:spTree>
    <p:extLst>
      <p:ext uri="{BB962C8B-B14F-4D97-AF65-F5344CB8AC3E}">
        <p14:creationId xmlns:p14="http://schemas.microsoft.com/office/powerpoint/2010/main" val="1443556366"/>
      </p:ext>
    </p:extLst>
  </p:cSld>
  <p:clrMapOvr>
    <a:masterClrMapping/>
  </p:clrMapOvr>
  <p:transition spd="med">
    <p:pull/>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bg-BG" dirty="0" smtClean="0"/>
              <a:t>Тригери</a:t>
            </a:r>
            <a:endParaRPr lang="bg-BG" dirty="0"/>
          </a:p>
        </p:txBody>
      </p:sp>
      <p:sp>
        <p:nvSpPr>
          <p:cNvPr id="3" name="Subtitle 2"/>
          <p:cNvSpPr>
            <a:spLocks noGrp="1"/>
          </p:cNvSpPr>
          <p:nvPr>
            <p:ph type="subTitle" idx="1"/>
          </p:nvPr>
        </p:nvSpPr>
        <p:spPr/>
        <p:txBody>
          <a:bodyPr/>
          <a:lstStyle/>
          <a:p>
            <a:r>
              <a:rPr lang="bg-BG" dirty="0" smtClean="0"/>
              <a:t>Описание</a:t>
            </a:r>
            <a:endParaRPr lang="bg-BG" dirty="0"/>
          </a:p>
        </p:txBody>
      </p:sp>
    </p:spTree>
    <p:extLst>
      <p:ext uri="{BB962C8B-B14F-4D97-AF65-F5344CB8AC3E}">
        <p14:creationId xmlns:p14="http://schemas.microsoft.com/office/powerpoint/2010/main" val="961119242"/>
      </p:ext>
    </p:extLst>
  </p:cSld>
  <p:clrMapOvr>
    <a:masterClrMapping/>
  </p:clrMapOvr>
  <p:transition spd="med">
    <p:pull/>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Тригери</a:t>
            </a:r>
            <a:endParaRPr lang="bg-BG" b="1" dirty="0"/>
          </a:p>
        </p:txBody>
      </p:sp>
      <p:sp>
        <p:nvSpPr>
          <p:cNvPr id="3" name="Content Placeholder 2"/>
          <p:cNvSpPr>
            <a:spLocks noGrp="1"/>
          </p:cNvSpPr>
          <p:nvPr>
            <p:ph idx="1"/>
          </p:nvPr>
        </p:nvSpPr>
        <p:spPr/>
        <p:txBody>
          <a:bodyPr>
            <a:normAutofit fontScale="92500" lnSpcReduction="10000"/>
          </a:bodyPr>
          <a:lstStyle/>
          <a:p>
            <a:r>
              <a:rPr lang="bg-BG" b="1" i="1" dirty="0"/>
              <a:t>UPDATE_PROD_QUANTITY_BOOK</a:t>
            </a:r>
          </a:p>
          <a:p>
            <a:r>
              <a:rPr lang="bg-BG" dirty="0"/>
              <a:t>Тригер, който се задейства след промяна в колоната STORGQUANT от таблицата BOOK, като проверява дали всеки един продукт от тази категория е наличен.</a:t>
            </a:r>
          </a:p>
          <a:p>
            <a:r>
              <a:rPr lang="bg-BG" dirty="0"/>
              <a:t>Ако съществува продукт, чието количество е нула, то тригера автоматично увеличава наличността му в склада на 9 броя.</a:t>
            </a:r>
          </a:p>
          <a:p>
            <a:r>
              <a:rPr lang="bg-BG" dirty="0"/>
              <a:t> </a:t>
            </a:r>
          </a:p>
          <a:p>
            <a:r>
              <a:rPr lang="bg-BG" b="1" i="1" dirty="0"/>
              <a:t>UPDATE_PROD_QUANTITY_NOTEBOOK</a:t>
            </a:r>
          </a:p>
          <a:p>
            <a:r>
              <a:rPr lang="bg-BG" dirty="0"/>
              <a:t>Тригер, който се задейства след промяна в колоната STORGQUANT от таблицата NOTEBOOK, като проверява дали всеки един продукт от тази категория е наличен.</a:t>
            </a:r>
          </a:p>
          <a:p>
            <a:r>
              <a:rPr lang="bg-BG" dirty="0"/>
              <a:t>Ако съществува продукт, чието количество е нула, то тригера автоматично увеличава наличността му в склада на 9 броя.</a:t>
            </a:r>
          </a:p>
          <a:p>
            <a:endParaRPr lang="bg-BG" dirty="0"/>
          </a:p>
        </p:txBody>
      </p:sp>
    </p:spTree>
    <p:extLst>
      <p:ext uri="{BB962C8B-B14F-4D97-AF65-F5344CB8AC3E}">
        <p14:creationId xmlns:p14="http://schemas.microsoft.com/office/powerpoint/2010/main" val="570184241"/>
      </p:ext>
    </p:extLst>
  </p:cSld>
  <p:clrMapOvr>
    <a:masterClrMapping/>
  </p:clrMapOvr>
  <p:transition spd="med">
    <p:pull/>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Тригери</a:t>
            </a:r>
            <a:endParaRPr lang="bg-BG" b="1" dirty="0"/>
          </a:p>
        </p:txBody>
      </p:sp>
      <p:sp>
        <p:nvSpPr>
          <p:cNvPr id="3" name="Content Placeholder 2"/>
          <p:cNvSpPr>
            <a:spLocks noGrp="1"/>
          </p:cNvSpPr>
          <p:nvPr>
            <p:ph idx="1"/>
          </p:nvPr>
        </p:nvSpPr>
        <p:spPr/>
        <p:txBody>
          <a:bodyPr>
            <a:normAutofit fontScale="92500" lnSpcReduction="10000"/>
          </a:bodyPr>
          <a:lstStyle/>
          <a:p>
            <a:r>
              <a:rPr lang="bg-BG" b="1" i="1" dirty="0"/>
              <a:t>UPDATE_PROD_QUANTITY_PEN</a:t>
            </a:r>
          </a:p>
          <a:p>
            <a:r>
              <a:rPr lang="bg-BG" dirty="0"/>
              <a:t>Тригер, който се задейства след промяна в колоната STORGQUANT от таблицата PEN, като проверява дали всеки един продукт от тази категория е наличен.</a:t>
            </a:r>
          </a:p>
          <a:p>
            <a:r>
              <a:rPr lang="bg-BG" dirty="0"/>
              <a:t>Ако съществува продукт, чието количество е нула, то тригера автоматично увеличава наличността му в склада на 9 броя.</a:t>
            </a:r>
          </a:p>
          <a:p>
            <a:r>
              <a:rPr lang="bg-BG" dirty="0"/>
              <a:t> </a:t>
            </a:r>
          </a:p>
          <a:p>
            <a:r>
              <a:rPr lang="bg-BG" b="1" i="1" dirty="0"/>
              <a:t>UPDATE_PROD_QUANTITY_PENCIL</a:t>
            </a:r>
          </a:p>
          <a:p>
            <a:r>
              <a:rPr lang="bg-BG" dirty="0"/>
              <a:t>Тригер, който се задейства след промяна в колоната STORGQUANT от таблицата PENCIL, като проверява дали всеки един продукт от тази категория е наличен.</a:t>
            </a:r>
          </a:p>
          <a:p>
            <a:r>
              <a:rPr lang="bg-BG" dirty="0"/>
              <a:t>Ако съществува продукт, чието количество е нула, то тригера автоматично увеличава наличността му в склада на 9 броя.</a:t>
            </a:r>
          </a:p>
          <a:p>
            <a:endParaRPr lang="bg-BG" dirty="0"/>
          </a:p>
        </p:txBody>
      </p:sp>
    </p:spTree>
    <p:extLst>
      <p:ext uri="{BB962C8B-B14F-4D97-AF65-F5344CB8AC3E}">
        <p14:creationId xmlns:p14="http://schemas.microsoft.com/office/powerpoint/2010/main" val="4221955411"/>
      </p:ext>
    </p:extLst>
  </p:cSld>
  <p:clrMapOvr>
    <a:masterClrMapping/>
  </p:clrMapOvr>
  <p:transition spd="med">
    <p:pull/>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Тригери</a:t>
            </a:r>
            <a:endParaRPr lang="bg-BG" b="1" dirty="0"/>
          </a:p>
        </p:txBody>
      </p:sp>
      <p:sp>
        <p:nvSpPr>
          <p:cNvPr id="3" name="Content Placeholder 2"/>
          <p:cNvSpPr>
            <a:spLocks noGrp="1"/>
          </p:cNvSpPr>
          <p:nvPr>
            <p:ph idx="1"/>
          </p:nvPr>
        </p:nvSpPr>
        <p:spPr/>
        <p:txBody>
          <a:bodyPr>
            <a:normAutofit lnSpcReduction="10000"/>
          </a:bodyPr>
          <a:lstStyle/>
          <a:p>
            <a:r>
              <a:rPr lang="bg-BG" b="1" i="1" dirty="0"/>
              <a:t>CHECK_CARD_EXPIRED</a:t>
            </a:r>
          </a:p>
          <a:p>
            <a:r>
              <a:rPr lang="bg-BG" dirty="0"/>
              <a:t>Тригер, който се задейства след промяна на статуса на поръчка, като проверява дали картата свързана с конкретната поръчка е валидна.</a:t>
            </a:r>
          </a:p>
          <a:p>
            <a:r>
              <a:rPr lang="bg-BG" dirty="0"/>
              <a:t>Ако картата не е валидна, статусът на поръчката получава стойност 'UNACCEPTED'.</a:t>
            </a:r>
          </a:p>
          <a:p>
            <a:r>
              <a:rPr lang="bg-BG" dirty="0"/>
              <a:t>Ако картата е валидна, статусът на поръчката получава стойност 'ACCEPTED'.</a:t>
            </a:r>
          </a:p>
          <a:p>
            <a:r>
              <a:rPr lang="bg-BG" dirty="0"/>
              <a:t> </a:t>
            </a:r>
          </a:p>
          <a:p>
            <a:r>
              <a:rPr lang="bg-BG" b="1" i="1" dirty="0"/>
              <a:t>INSERT_BASKET_PRODUCTS</a:t>
            </a:r>
          </a:p>
          <a:p>
            <a:r>
              <a:rPr lang="bg-BG" dirty="0"/>
              <a:t>Тригер, който се задейства след добавяне на нов продукт в кошницата, като прави проверка дали добавеният продукт е валиден продукт от базата от данни(дали има валиден SKU-номер).</a:t>
            </a:r>
          </a:p>
          <a:p>
            <a:endParaRPr lang="bg-BG" dirty="0"/>
          </a:p>
        </p:txBody>
      </p:sp>
    </p:spTree>
    <p:extLst>
      <p:ext uri="{BB962C8B-B14F-4D97-AF65-F5344CB8AC3E}">
        <p14:creationId xmlns:p14="http://schemas.microsoft.com/office/powerpoint/2010/main" val="119368399"/>
      </p:ext>
    </p:extLst>
  </p:cSld>
  <p:clrMapOvr>
    <a:masterClrMapping/>
  </p:clrMapOvr>
  <p:transition spd="med">
    <p:pull/>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Тригери</a:t>
            </a:r>
            <a:endParaRPr lang="bg-BG" b="1" dirty="0"/>
          </a:p>
        </p:txBody>
      </p:sp>
      <p:sp>
        <p:nvSpPr>
          <p:cNvPr id="3" name="Content Placeholder 2"/>
          <p:cNvSpPr>
            <a:spLocks noGrp="1"/>
          </p:cNvSpPr>
          <p:nvPr>
            <p:ph idx="1"/>
          </p:nvPr>
        </p:nvSpPr>
        <p:spPr/>
        <p:txBody>
          <a:bodyPr/>
          <a:lstStyle/>
          <a:p>
            <a:r>
              <a:rPr lang="bg-BG" b="1" i="1" dirty="0"/>
              <a:t>AINS_BOOK</a:t>
            </a:r>
          </a:p>
          <a:p>
            <a:r>
              <a:rPr lang="bg-BG" dirty="0"/>
              <a:t>Тригер, който се задейства след вмъкване на ред в таблица BOOK, като вмъква SKU номера от реда на продукта в таблица ALLSKU.</a:t>
            </a:r>
          </a:p>
          <a:p>
            <a:r>
              <a:rPr lang="bg-BG" dirty="0"/>
              <a:t> </a:t>
            </a:r>
          </a:p>
          <a:p>
            <a:r>
              <a:rPr lang="bg-BG" b="1" i="1" dirty="0"/>
              <a:t>AINS_NOTEBOOK</a:t>
            </a:r>
          </a:p>
          <a:p>
            <a:r>
              <a:rPr lang="bg-BG" dirty="0"/>
              <a:t>Тригер, който се задейства след вмъкване на ред в таблица NOTEBOOK, като вмъква SKU номера от реда на продукта в таблица ALLSKU.</a:t>
            </a:r>
          </a:p>
          <a:p>
            <a:endParaRPr lang="bg-BG" dirty="0"/>
          </a:p>
        </p:txBody>
      </p:sp>
    </p:spTree>
    <p:extLst>
      <p:ext uri="{BB962C8B-B14F-4D97-AF65-F5344CB8AC3E}">
        <p14:creationId xmlns:p14="http://schemas.microsoft.com/office/powerpoint/2010/main" val="2695256698"/>
      </p:ext>
    </p:extLst>
  </p:cSld>
  <p:clrMapOvr>
    <a:masterClrMapping/>
  </p:clrMapOvr>
  <p:transition spd="med">
    <p:pull/>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Тригери</a:t>
            </a:r>
            <a:endParaRPr lang="bg-BG" b="1" dirty="0"/>
          </a:p>
        </p:txBody>
      </p:sp>
      <p:sp>
        <p:nvSpPr>
          <p:cNvPr id="3" name="Content Placeholder 2"/>
          <p:cNvSpPr>
            <a:spLocks noGrp="1"/>
          </p:cNvSpPr>
          <p:nvPr>
            <p:ph idx="1"/>
          </p:nvPr>
        </p:nvSpPr>
        <p:spPr/>
        <p:txBody>
          <a:bodyPr>
            <a:normAutofit lnSpcReduction="10000"/>
          </a:bodyPr>
          <a:lstStyle/>
          <a:p>
            <a:r>
              <a:rPr lang="bg-BG" b="1" i="1" dirty="0"/>
              <a:t>AINS_PEN</a:t>
            </a:r>
          </a:p>
          <a:p>
            <a:r>
              <a:rPr lang="bg-BG" dirty="0"/>
              <a:t>Тригер, който се задейства след вмъкване на ред в таблица PEN, като вмъква SKU номера от реда на продукта в таблица ALLSKU.</a:t>
            </a:r>
          </a:p>
          <a:p>
            <a:r>
              <a:rPr lang="bg-BG" dirty="0"/>
              <a:t> </a:t>
            </a:r>
          </a:p>
          <a:p>
            <a:r>
              <a:rPr lang="bg-BG" b="1" i="1" dirty="0"/>
              <a:t>AINS_PENCIL</a:t>
            </a:r>
          </a:p>
          <a:p>
            <a:r>
              <a:rPr lang="bg-BG" dirty="0"/>
              <a:t>Тригер, който се задейства след вмъкване на ред в таблица PENCIL, като вмъква SKU номера от реда на продукта в таблица ALLSKU.</a:t>
            </a:r>
          </a:p>
          <a:p>
            <a:r>
              <a:rPr lang="bg-BG" dirty="0"/>
              <a:t> </a:t>
            </a:r>
          </a:p>
          <a:p>
            <a:r>
              <a:rPr lang="bg-BG" b="1" i="1" dirty="0"/>
              <a:t>AUPD_BOOK</a:t>
            </a:r>
          </a:p>
          <a:p>
            <a:r>
              <a:rPr lang="bg-BG" dirty="0"/>
              <a:t>Тригер, който се задейства след обновяване на SKU номера на ред в таблица BOOK, като обновява SKU номера на продукта в таблица ALLSKU.</a:t>
            </a:r>
          </a:p>
          <a:p>
            <a:endParaRPr lang="bg-BG" dirty="0"/>
          </a:p>
        </p:txBody>
      </p:sp>
    </p:spTree>
    <p:extLst>
      <p:ext uri="{BB962C8B-B14F-4D97-AF65-F5344CB8AC3E}">
        <p14:creationId xmlns:p14="http://schemas.microsoft.com/office/powerpoint/2010/main" val="2009906622"/>
      </p:ext>
    </p:extLst>
  </p:cSld>
  <p:clrMapOvr>
    <a:masterClrMapping/>
  </p:clrMapOvr>
  <p:transition spd="med">
    <p:pull/>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Тригери</a:t>
            </a:r>
            <a:endParaRPr lang="bg-BG" b="1" dirty="0"/>
          </a:p>
        </p:txBody>
      </p:sp>
      <p:sp>
        <p:nvSpPr>
          <p:cNvPr id="3" name="Content Placeholder 2"/>
          <p:cNvSpPr>
            <a:spLocks noGrp="1"/>
          </p:cNvSpPr>
          <p:nvPr>
            <p:ph idx="1"/>
          </p:nvPr>
        </p:nvSpPr>
        <p:spPr/>
        <p:txBody>
          <a:bodyPr>
            <a:normAutofit fontScale="92500"/>
          </a:bodyPr>
          <a:lstStyle/>
          <a:p>
            <a:r>
              <a:rPr lang="bg-BG" b="1" i="1" dirty="0"/>
              <a:t>AUPD_NOTEBOOK</a:t>
            </a:r>
          </a:p>
          <a:p>
            <a:r>
              <a:rPr lang="bg-BG" dirty="0"/>
              <a:t>Тригер, който се задейства след обновяване на SKU номера на ред в таблица NOTEBOOK, като обновява SKU номера на продукта в таблица ALLSKU.</a:t>
            </a:r>
          </a:p>
          <a:p>
            <a:r>
              <a:rPr lang="bg-BG" dirty="0"/>
              <a:t> </a:t>
            </a:r>
          </a:p>
          <a:p>
            <a:r>
              <a:rPr lang="bg-BG" b="1" i="1" dirty="0"/>
              <a:t>AUPD_PEN</a:t>
            </a:r>
          </a:p>
          <a:p>
            <a:r>
              <a:rPr lang="bg-BG" dirty="0"/>
              <a:t>Тригер, който се задейства след обновяване на SKU номера на ред в таблица PEN, като обновява SKU номера на продукта в таблица ALLSKU.</a:t>
            </a:r>
          </a:p>
          <a:p>
            <a:r>
              <a:rPr lang="bg-BG" dirty="0"/>
              <a:t> </a:t>
            </a:r>
          </a:p>
          <a:p>
            <a:r>
              <a:rPr lang="bg-BG" b="1" i="1" dirty="0"/>
              <a:t>AUPD_PENCIL</a:t>
            </a:r>
          </a:p>
          <a:p>
            <a:r>
              <a:rPr lang="bg-BG" dirty="0"/>
              <a:t>Тригер, който се задейства след обновяване на SKU номера на ред в таблица PENCIL, като обновява SKU номера на продукта в таблица ALLSKU.</a:t>
            </a:r>
          </a:p>
          <a:p>
            <a:endParaRPr lang="bg-BG" dirty="0"/>
          </a:p>
        </p:txBody>
      </p:sp>
    </p:spTree>
    <p:extLst>
      <p:ext uri="{BB962C8B-B14F-4D97-AF65-F5344CB8AC3E}">
        <p14:creationId xmlns:p14="http://schemas.microsoft.com/office/powerpoint/2010/main" val="79843049"/>
      </p:ext>
    </p:extLst>
  </p:cSld>
  <p:clrMapOvr>
    <a:masterClrMapping/>
  </p:clrMapOvr>
  <p:transition spd="med">
    <p:pull/>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Тригери</a:t>
            </a:r>
            <a:endParaRPr lang="bg-BG" b="1" dirty="0"/>
          </a:p>
        </p:txBody>
      </p:sp>
      <p:sp>
        <p:nvSpPr>
          <p:cNvPr id="3" name="Content Placeholder 2"/>
          <p:cNvSpPr>
            <a:spLocks noGrp="1"/>
          </p:cNvSpPr>
          <p:nvPr>
            <p:ph idx="1"/>
          </p:nvPr>
        </p:nvSpPr>
        <p:spPr/>
        <p:txBody>
          <a:bodyPr>
            <a:normAutofit lnSpcReduction="10000"/>
          </a:bodyPr>
          <a:lstStyle/>
          <a:p>
            <a:r>
              <a:rPr lang="bg-BG" b="1" i="1" dirty="0"/>
              <a:t>ADEL_BOOK</a:t>
            </a:r>
          </a:p>
          <a:p>
            <a:r>
              <a:rPr lang="bg-BG" dirty="0"/>
              <a:t>Тригер, който се задейства след изтриване на ред от таблица BOOK, като изтрива SKU номера на продукта от таблица ALLSKU.</a:t>
            </a:r>
          </a:p>
          <a:p>
            <a:r>
              <a:rPr lang="bg-BG" dirty="0"/>
              <a:t> </a:t>
            </a:r>
          </a:p>
          <a:p>
            <a:r>
              <a:rPr lang="bg-BG" b="1" i="1" dirty="0"/>
              <a:t>ADEL_NOTEBOOK</a:t>
            </a:r>
          </a:p>
          <a:p>
            <a:r>
              <a:rPr lang="bg-BG" dirty="0"/>
              <a:t>Тригер, който се задейства след изтриване на ред от таблица NOTEBOOK, като изтрива SKU номера на продукта от таблица ALLSKU.</a:t>
            </a:r>
          </a:p>
          <a:p>
            <a:r>
              <a:rPr lang="bg-BG" dirty="0"/>
              <a:t> </a:t>
            </a:r>
          </a:p>
          <a:p>
            <a:r>
              <a:rPr lang="bg-BG" b="1" i="1" dirty="0"/>
              <a:t>ADEL_PEN</a:t>
            </a:r>
          </a:p>
          <a:p>
            <a:r>
              <a:rPr lang="bg-BG" dirty="0"/>
              <a:t>Тригер, който се задейства след изтриване на ред от таблица PEN, като изтрива SKU номера на продукта от таблица ALLSKU.</a:t>
            </a:r>
          </a:p>
          <a:p>
            <a:endParaRPr lang="bg-BG" dirty="0"/>
          </a:p>
        </p:txBody>
      </p:sp>
    </p:spTree>
    <p:extLst>
      <p:ext uri="{BB962C8B-B14F-4D97-AF65-F5344CB8AC3E}">
        <p14:creationId xmlns:p14="http://schemas.microsoft.com/office/powerpoint/2010/main" val="2957205523"/>
      </p:ext>
    </p:extLst>
  </p:cSld>
  <p:clrMapOvr>
    <a:masterClrMapping/>
  </p:clrMapOvr>
  <p:transition spd="med">
    <p:pull/>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Тригери</a:t>
            </a:r>
            <a:endParaRPr lang="bg-BG" b="1" dirty="0"/>
          </a:p>
        </p:txBody>
      </p:sp>
      <p:sp>
        <p:nvSpPr>
          <p:cNvPr id="3" name="Content Placeholder 2"/>
          <p:cNvSpPr>
            <a:spLocks noGrp="1"/>
          </p:cNvSpPr>
          <p:nvPr>
            <p:ph idx="1"/>
          </p:nvPr>
        </p:nvSpPr>
        <p:spPr/>
        <p:txBody>
          <a:bodyPr>
            <a:normAutofit fontScale="92500" lnSpcReduction="20000"/>
          </a:bodyPr>
          <a:lstStyle/>
          <a:p>
            <a:r>
              <a:rPr lang="bg-BG" b="1" i="1" dirty="0"/>
              <a:t>ADEL_PENCIL</a:t>
            </a:r>
          </a:p>
          <a:p>
            <a:r>
              <a:rPr lang="bg-BG" dirty="0"/>
              <a:t>Тригер, който се задейства след изтриване на ред от таблица PENCIL, като изтрива SKU номера на продукта от таблица ALLSKU.</a:t>
            </a:r>
          </a:p>
          <a:p>
            <a:r>
              <a:rPr lang="bg-BG" dirty="0"/>
              <a:t> </a:t>
            </a:r>
          </a:p>
          <a:p>
            <a:r>
              <a:rPr lang="bg-BG" b="1" i="1" dirty="0"/>
              <a:t>ADEL_MEMBER</a:t>
            </a:r>
          </a:p>
          <a:p>
            <a:r>
              <a:rPr lang="bg-BG" dirty="0"/>
              <a:t>Тригер, който се задейства след изтриване на ред от таблицата MEMBER, като изтрива адреса от таблицата ADDRESS, ако на него няма други регистрирани лица.</a:t>
            </a:r>
          </a:p>
          <a:p>
            <a:r>
              <a:rPr lang="bg-BG" dirty="0"/>
              <a:t> </a:t>
            </a:r>
          </a:p>
          <a:p>
            <a:r>
              <a:rPr lang="bg-BG" b="1" i="1" dirty="0"/>
              <a:t>ADEL_VENDOR</a:t>
            </a:r>
          </a:p>
          <a:p>
            <a:r>
              <a:rPr lang="bg-BG" dirty="0"/>
              <a:t>Тригер, който се задейства след изтриване на ред от таблицата VENDOR, като изтрива адреса от таблицата ADDRESS, ако на него няма други регистрирани лица.</a:t>
            </a:r>
          </a:p>
          <a:p>
            <a:endParaRPr lang="bg-BG" dirty="0"/>
          </a:p>
        </p:txBody>
      </p:sp>
    </p:spTree>
    <p:extLst>
      <p:ext uri="{BB962C8B-B14F-4D97-AF65-F5344CB8AC3E}">
        <p14:creationId xmlns:p14="http://schemas.microsoft.com/office/powerpoint/2010/main" val="989976350"/>
      </p:ext>
    </p:extLst>
  </p:cSld>
  <p:clrMapOvr>
    <a:masterClrMapping/>
  </p:clrMapOvr>
  <p:transition spd="med">
    <p:pull/>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bg-BG" dirty="0" smtClean="0"/>
              <a:t>Изгледи</a:t>
            </a:r>
            <a:endParaRPr lang="bg-BG" dirty="0"/>
          </a:p>
        </p:txBody>
      </p:sp>
      <p:sp>
        <p:nvSpPr>
          <p:cNvPr id="3" name="Subtitle 2"/>
          <p:cNvSpPr>
            <a:spLocks noGrp="1"/>
          </p:cNvSpPr>
          <p:nvPr>
            <p:ph type="subTitle" idx="1"/>
          </p:nvPr>
        </p:nvSpPr>
        <p:spPr/>
        <p:txBody>
          <a:bodyPr/>
          <a:lstStyle/>
          <a:p>
            <a:r>
              <a:rPr lang="bg-BG" dirty="0" smtClean="0"/>
              <a:t>Описание</a:t>
            </a:r>
            <a:endParaRPr lang="bg-BG" dirty="0"/>
          </a:p>
        </p:txBody>
      </p:sp>
    </p:spTree>
    <p:extLst>
      <p:ext uri="{BB962C8B-B14F-4D97-AF65-F5344CB8AC3E}">
        <p14:creationId xmlns:p14="http://schemas.microsoft.com/office/powerpoint/2010/main" val="1523395382"/>
      </p:ext>
    </p:extLst>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bg-BG" b="1" dirty="0"/>
              <a:t>Множества от същности и техните </a:t>
            </a:r>
            <a:r>
              <a:rPr lang="bg-BG" b="1" dirty="0" smtClean="0"/>
              <a:t>атрибути</a:t>
            </a:r>
            <a:endParaRPr lang="bg-BG" dirty="0"/>
          </a:p>
        </p:txBody>
      </p:sp>
      <p:sp>
        <p:nvSpPr>
          <p:cNvPr id="3" name="Content Placeholder 2"/>
          <p:cNvSpPr>
            <a:spLocks noGrp="1"/>
          </p:cNvSpPr>
          <p:nvPr>
            <p:ph idx="1"/>
          </p:nvPr>
        </p:nvSpPr>
        <p:spPr/>
        <p:txBody>
          <a:bodyPr>
            <a:normAutofit fontScale="85000" lnSpcReduction="20000"/>
          </a:bodyPr>
          <a:lstStyle/>
          <a:p>
            <a:pPr lvl="0"/>
            <a:r>
              <a:rPr lang="bg-BG" b="1" dirty="0"/>
              <a:t>Продукти – </a:t>
            </a:r>
            <a:r>
              <a:rPr lang="bg-BG" dirty="0"/>
              <a:t>код на продукта в склада, баркод, цена, количество в склада, категория </a:t>
            </a:r>
          </a:p>
          <a:p>
            <a:pPr lvl="0"/>
            <a:r>
              <a:rPr lang="bg-BG" b="1" dirty="0"/>
              <a:t>Книга – </a:t>
            </a:r>
            <a:r>
              <a:rPr lang="bg-BG" dirty="0"/>
              <a:t>жанр,  език, брой страници, издател, автор, заглавие</a:t>
            </a:r>
          </a:p>
          <a:p>
            <a:pPr lvl="0"/>
            <a:r>
              <a:rPr lang="en-US" b="1" dirty="0" err="1"/>
              <a:t>Тетрадка</a:t>
            </a:r>
            <a:r>
              <a:rPr lang="en-US" b="1" dirty="0"/>
              <a:t> – </a:t>
            </a:r>
            <a:r>
              <a:rPr lang="en-US" dirty="0" err="1"/>
              <a:t>брой</a:t>
            </a:r>
            <a:r>
              <a:rPr lang="en-US" dirty="0"/>
              <a:t> </a:t>
            </a:r>
            <a:r>
              <a:rPr lang="en-US" dirty="0" err="1"/>
              <a:t>страници</a:t>
            </a:r>
            <a:r>
              <a:rPr lang="en-US" dirty="0"/>
              <a:t>, </a:t>
            </a:r>
            <a:r>
              <a:rPr lang="en-US" dirty="0" err="1"/>
              <a:t>формат</a:t>
            </a:r>
            <a:r>
              <a:rPr lang="en-US" dirty="0"/>
              <a:t> </a:t>
            </a:r>
            <a:r>
              <a:rPr lang="en-US" dirty="0" err="1"/>
              <a:t>на</a:t>
            </a:r>
            <a:r>
              <a:rPr lang="en-US" dirty="0"/>
              <a:t> </a:t>
            </a:r>
            <a:r>
              <a:rPr lang="en-US" dirty="0" err="1"/>
              <a:t>страници</a:t>
            </a:r>
            <a:r>
              <a:rPr lang="en-US" dirty="0"/>
              <a:t>, </a:t>
            </a:r>
            <a:r>
              <a:rPr lang="en-US" dirty="0" err="1"/>
              <a:t>рециклирана</a:t>
            </a:r>
            <a:r>
              <a:rPr lang="en-US" dirty="0"/>
              <a:t> </a:t>
            </a:r>
            <a:r>
              <a:rPr lang="en-US" dirty="0" err="1"/>
              <a:t>хартия</a:t>
            </a:r>
            <a:r>
              <a:rPr lang="en-US" dirty="0"/>
              <a:t>, </a:t>
            </a:r>
            <a:r>
              <a:rPr lang="en-US" dirty="0" err="1"/>
              <a:t>тип</a:t>
            </a:r>
            <a:endParaRPr lang="bg-BG" dirty="0"/>
          </a:p>
          <a:p>
            <a:pPr lvl="0"/>
            <a:r>
              <a:rPr lang="en-US" b="1" dirty="0" err="1"/>
              <a:t>Химикали</a:t>
            </a:r>
            <a:r>
              <a:rPr lang="en-US" b="1" dirty="0"/>
              <a:t> – </a:t>
            </a:r>
            <a:r>
              <a:rPr lang="en-US" dirty="0" err="1"/>
              <a:t>цвят</a:t>
            </a:r>
            <a:r>
              <a:rPr lang="en-US" dirty="0"/>
              <a:t>, </a:t>
            </a:r>
            <a:r>
              <a:rPr lang="en-US" dirty="0" err="1"/>
              <a:t>размер</a:t>
            </a:r>
            <a:r>
              <a:rPr lang="en-US" dirty="0"/>
              <a:t> </a:t>
            </a:r>
            <a:r>
              <a:rPr lang="en-US" dirty="0" err="1"/>
              <a:t>на</a:t>
            </a:r>
            <a:r>
              <a:rPr lang="en-US" dirty="0"/>
              <a:t> </a:t>
            </a:r>
            <a:r>
              <a:rPr lang="en-US" dirty="0" err="1"/>
              <a:t>писеца</a:t>
            </a:r>
            <a:endParaRPr lang="bg-BG" dirty="0"/>
          </a:p>
          <a:p>
            <a:pPr lvl="0"/>
            <a:r>
              <a:rPr lang="en-US" b="1" dirty="0" err="1"/>
              <a:t>Моливи</a:t>
            </a:r>
            <a:r>
              <a:rPr lang="en-US" b="1" dirty="0"/>
              <a:t> – </a:t>
            </a:r>
            <a:r>
              <a:rPr lang="en-US" dirty="0" err="1"/>
              <a:t>тип</a:t>
            </a:r>
            <a:r>
              <a:rPr lang="en-US" dirty="0"/>
              <a:t>, </a:t>
            </a:r>
            <a:r>
              <a:rPr lang="en-US" dirty="0" err="1"/>
              <a:t>цвят</a:t>
            </a:r>
            <a:r>
              <a:rPr lang="en-US" dirty="0"/>
              <a:t>,  </a:t>
            </a:r>
            <a:r>
              <a:rPr lang="en-US" dirty="0" err="1"/>
              <a:t>гумичка</a:t>
            </a:r>
            <a:endParaRPr lang="bg-BG" dirty="0"/>
          </a:p>
          <a:p>
            <a:pPr lvl="0"/>
            <a:r>
              <a:rPr lang="bg-BG" b="1" dirty="0"/>
              <a:t>Потребител – </a:t>
            </a:r>
            <a:r>
              <a:rPr lang="bg-BG" dirty="0"/>
              <a:t>име, фамилия, парола, имейл</a:t>
            </a:r>
          </a:p>
          <a:p>
            <a:pPr lvl="0"/>
            <a:r>
              <a:rPr lang="bg-BG" b="1" dirty="0"/>
              <a:t>Адрес – </a:t>
            </a:r>
            <a:r>
              <a:rPr lang="bg-BG" dirty="0"/>
              <a:t>идентификационен номер, номер на апартамента, улица, пощенски код, град, държава, квартал</a:t>
            </a:r>
          </a:p>
          <a:p>
            <a:pPr lvl="0"/>
            <a:r>
              <a:rPr lang="en-US" b="1" dirty="0" err="1"/>
              <a:t>Плащане</a:t>
            </a:r>
            <a:r>
              <a:rPr lang="en-US" b="1" dirty="0"/>
              <a:t> – </a:t>
            </a:r>
            <a:r>
              <a:rPr lang="en-US" dirty="0" err="1"/>
              <a:t>първо</a:t>
            </a:r>
            <a:r>
              <a:rPr lang="en-US" dirty="0"/>
              <a:t> </a:t>
            </a:r>
            <a:r>
              <a:rPr lang="en-US" dirty="0" err="1"/>
              <a:t>име</a:t>
            </a:r>
            <a:r>
              <a:rPr lang="en-US" dirty="0"/>
              <a:t> </a:t>
            </a:r>
            <a:r>
              <a:rPr lang="en-US" dirty="0" err="1"/>
              <a:t>на</a:t>
            </a:r>
            <a:r>
              <a:rPr lang="en-US" dirty="0"/>
              <a:t> </a:t>
            </a:r>
            <a:r>
              <a:rPr lang="en-US" dirty="0" err="1"/>
              <a:t>картодържател</a:t>
            </a:r>
            <a:r>
              <a:rPr lang="en-US" dirty="0"/>
              <a:t>, </a:t>
            </a:r>
            <a:r>
              <a:rPr lang="en-US" dirty="0" err="1"/>
              <a:t>трето</a:t>
            </a:r>
            <a:r>
              <a:rPr lang="en-US" dirty="0"/>
              <a:t> </a:t>
            </a:r>
            <a:r>
              <a:rPr lang="en-US" dirty="0" err="1"/>
              <a:t>име</a:t>
            </a:r>
            <a:r>
              <a:rPr lang="en-US" dirty="0"/>
              <a:t> </a:t>
            </a:r>
            <a:r>
              <a:rPr lang="en-US" dirty="0" err="1"/>
              <a:t>на</a:t>
            </a:r>
            <a:r>
              <a:rPr lang="en-US" dirty="0"/>
              <a:t> </a:t>
            </a:r>
            <a:r>
              <a:rPr lang="en-US" dirty="0" err="1"/>
              <a:t>картодържател</a:t>
            </a:r>
            <a:r>
              <a:rPr lang="en-US" dirty="0"/>
              <a:t>, </a:t>
            </a:r>
            <a:r>
              <a:rPr lang="en-US" dirty="0" err="1"/>
              <a:t>номер</a:t>
            </a:r>
            <a:r>
              <a:rPr lang="en-US" dirty="0"/>
              <a:t> </a:t>
            </a:r>
            <a:r>
              <a:rPr lang="en-US" dirty="0" err="1"/>
              <a:t>на</a:t>
            </a:r>
            <a:r>
              <a:rPr lang="en-US" dirty="0"/>
              <a:t> </a:t>
            </a:r>
            <a:r>
              <a:rPr lang="en-US" dirty="0" err="1"/>
              <a:t>карта</a:t>
            </a:r>
            <a:r>
              <a:rPr lang="en-US" dirty="0"/>
              <a:t>, </a:t>
            </a:r>
            <a:r>
              <a:rPr lang="en-US" dirty="0" err="1"/>
              <a:t>тип</a:t>
            </a:r>
            <a:r>
              <a:rPr lang="en-US" dirty="0"/>
              <a:t> </a:t>
            </a:r>
            <a:r>
              <a:rPr lang="en-US" dirty="0" err="1"/>
              <a:t>на</a:t>
            </a:r>
            <a:r>
              <a:rPr lang="en-US" dirty="0"/>
              <a:t> </a:t>
            </a:r>
            <a:r>
              <a:rPr lang="en-US" dirty="0" err="1"/>
              <a:t>карта</a:t>
            </a:r>
            <a:r>
              <a:rPr lang="en-US" dirty="0"/>
              <a:t>, </a:t>
            </a:r>
            <a:r>
              <a:rPr lang="en-US" dirty="0" err="1"/>
              <a:t>срок</a:t>
            </a:r>
            <a:r>
              <a:rPr lang="en-US" dirty="0"/>
              <a:t> </a:t>
            </a:r>
            <a:r>
              <a:rPr lang="en-US" dirty="0" err="1"/>
              <a:t>на</a:t>
            </a:r>
            <a:r>
              <a:rPr lang="en-US" dirty="0"/>
              <a:t> </a:t>
            </a:r>
            <a:r>
              <a:rPr lang="en-US" dirty="0" err="1"/>
              <a:t>валидност</a:t>
            </a:r>
            <a:r>
              <a:rPr lang="en-US" dirty="0"/>
              <a:t> </a:t>
            </a:r>
            <a:r>
              <a:rPr lang="en-US" dirty="0" err="1"/>
              <a:t>на</a:t>
            </a:r>
            <a:r>
              <a:rPr lang="en-US" dirty="0"/>
              <a:t> </a:t>
            </a:r>
            <a:r>
              <a:rPr lang="en-US" dirty="0" err="1"/>
              <a:t>карта</a:t>
            </a:r>
            <a:endParaRPr lang="bg-BG" dirty="0"/>
          </a:p>
          <a:p>
            <a:pPr lvl="0"/>
            <a:r>
              <a:rPr lang="en-US" b="1" dirty="0" err="1"/>
              <a:t>Кошница</a:t>
            </a:r>
            <a:r>
              <a:rPr lang="en-US" b="1" dirty="0"/>
              <a:t> – </a:t>
            </a:r>
            <a:r>
              <a:rPr lang="bg-BG" dirty="0"/>
              <a:t>идентификационен номер и цена</a:t>
            </a:r>
          </a:p>
          <a:p>
            <a:pPr lvl="0"/>
            <a:r>
              <a:rPr lang="en-US" b="1" dirty="0" err="1"/>
              <a:t>Производите</a:t>
            </a:r>
            <a:r>
              <a:rPr lang="bg-BG" b="1" dirty="0"/>
              <a:t>л</a:t>
            </a:r>
            <a:r>
              <a:rPr lang="en-US" b="1" dirty="0"/>
              <a:t> – </a:t>
            </a:r>
            <a:r>
              <a:rPr lang="en-US" dirty="0" err="1"/>
              <a:t>ид</a:t>
            </a:r>
            <a:r>
              <a:rPr lang="en-US" dirty="0"/>
              <a:t>, </a:t>
            </a:r>
            <a:r>
              <a:rPr lang="en-US" dirty="0" err="1"/>
              <a:t>уеб</a:t>
            </a:r>
            <a:r>
              <a:rPr lang="en-US" dirty="0"/>
              <a:t> </a:t>
            </a:r>
            <a:r>
              <a:rPr lang="en-US" dirty="0" err="1"/>
              <a:t>адрес</a:t>
            </a:r>
            <a:r>
              <a:rPr lang="en-US" dirty="0"/>
              <a:t>, </a:t>
            </a:r>
            <a:r>
              <a:rPr lang="en-US" dirty="0" err="1"/>
              <a:t>първо</a:t>
            </a:r>
            <a:r>
              <a:rPr lang="en-US" dirty="0"/>
              <a:t> </a:t>
            </a:r>
            <a:r>
              <a:rPr lang="en-US" dirty="0" err="1"/>
              <a:t>име</a:t>
            </a:r>
            <a:r>
              <a:rPr lang="en-US" dirty="0"/>
              <a:t>, </a:t>
            </a:r>
            <a:r>
              <a:rPr lang="en-US" dirty="0" err="1"/>
              <a:t>трето</a:t>
            </a:r>
            <a:r>
              <a:rPr lang="en-US" dirty="0"/>
              <a:t> </a:t>
            </a:r>
            <a:r>
              <a:rPr lang="en-US" dirty="0" err="1"/>
              <a:t>име</a:t>
            </a:r>
            <a:r>
              <a:rPr lang="en-US" dirty="0"/>
              <a:t>, </a:t>
            </a:r>
            <a:r>
              <a:rPr lang="en-US" dirty="0" err="1"/>
              <a:t>телефон</a:t>
            </a:r>
            <a:r>
              <a:rPr lang="en-US" dirty="0"/>
              <a:t>, </a:t>
            </a:r>
            <a:r>
              <a:rPr lang="en-US" dirty="0" err="1"/>
              <a:t>имейл</a:t>
            </a:r>
            <a:r>
              <a:rPr lang="en-US" dirty="0"/>
              <a:t>, </a:t>
            </a:r>
            <a:r>
              <a:rPr lang="en-US" dirty="0" err="1"/>
              <a:t>име</a:t>
            </a:r>
            <a:r>
              <a:rPr lang="en-US" dirty="0"/>
              <a:t> </a:t>
            </a:r>
            <a:r>
              <a:rPr lang="en-US" dirty="0" err="1"/>
              <a:t>на</a:t>
            </a:r>
            <a:r>
              <a:rPr lang="en-US" dirty="0"/>
              <a:t> </a:t>
            </a:r>
            <a:r>
              <a:rPr lang="en-US" dirty="0" err="1"/>
              <a:t>компанията</a:t>
            </a:r>
            <a:r>
              <a:rPr lang="en-US" dirty="0"/>
              <a:t> </a:t>
            </a:r>
            <a:endParaRPr lang="bg-BG" dirty="0"/>
          </a:p>
          <a:p>
            <a:endParaRPr lang="bg-BG" dirty="0"/>
          </a:p>
        </p:txBody>
      </p:sp>
    </p:spTree>
    <p:extLst>
      <p:ext uri="{BB962C8B-B14F-4D97-AF65-F5344CB8AC3E}">
        <p14:creationId xmlns:p14="http://schemas.microsoft.com/office/powerpoint/2010/main" val="4188795747"/>
      </p:ext>
    </p:extLst>
  </p:cSld>
  <p:clrMapOvr>
    <a:masterClrMapping/>
  </p:clrMapOvr>
  <p:transition spd="med">
    <p:pull/>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Изгледи</a:t>
            </a:r>
            <a:endParaRPr lang="bg-BG" b="1" dirty="0"/>
          </a:p>
        </p:txBody>
      </p:sp>
      <p:sp>
        <p:nvSpPr>
          <p:cNvPr id="3" name="Content Placeholder 2"/>
          <p:cNvSpPr>
            <a:spLocks noGrp="1"/>
          </p:cNvSpPr>
          <p:nvPr>
            <p:ph idx="1"/>
          </p:nvPr>
        </p:nvSpPr>
        <p:spPr/>
        <p:txBody>
          <a:bodyPr>
            <a:normAutofit lnSpcReduction="10000"/>
          </a:bodyPr>
          <a:lstStyle/>
          <a:p>
            <a:r>
              <a:rPr lang="en-US" b="1" i="1" dirty="0"/>
              <a:t>V_VENDOR_FOR_CLIENT_VIEW</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информация</a:t>
            </a:r>
            <a:r>
              <a:rPr lang="en-US" dirty="0"/>
              <a:t> </a:t>
            </a:r>
            <a:r>
              <a:rPr lang="en-US" dirty="0" err="1"/>
              <a:t>за</a:t>
            </a:r>
            <a:r>
              <a:rPr lang="en-US" dirty="0"/>
              <a:t> </a:t>
            </a:r>
            <a:r>
              <a:rPr lang="en-US" dirty="0" err="1"/>
              <a:t>потребител</a:t>
            </a:r>
            <a:r>
              <a:rPr lang="en-US" dirty="0"/>
              <a:t>: </a:t>
            </a:r>
            <a:r>
              <a:rPr lang="en-US" dirty="0" err="1"/>
              <a:t>имейл</a:t>
            </a:r>
            <a:r>
              <a:rPr lang="en-US" dirty="0"/>
              <a:t>, </a:t>
            </a:r>
            <a:r>
              <a:rPr lang="en-US" dirty="0" err="1"/>
              <a:t>първо</a:t>
            </a:r>
            <a:r>
              <a:rPr lang="en-US" dirty="0"/>
              <a:t> </a:t>
            </a:r>
            <a:r>
              <a:rPr lang="en-US" dirty="0" err="1"/>
              <a:t>име</a:t>
            </a:r>
            <a:r>
              <a:rPr lang="en-US" dirty="0"/>
              <a:t>, </a:t>
            </a:r>
            <a:r>
              <a:rPr lang="en-US" dirty="0" err="1"/>
              <a:t>трето</a:t>
            </a:r>
            <a:r>
              <a:rPr lang="en-US" dirty="0"/>
              <a:t> </a:t>
            </a:r>
            <a:r>
              <a:rPr lang="en-US" dirty="0" err="1"/>
              <a:t>име</a:t>
            </a:r>
            <a:r>
              <a:rPr lang="en-US" dirty="0"/>
              <a:t>, </a:t>
            </a:r>
            <a:r>
              <a:rPr lang="en-US" dirty="0" err="1"/>
              <a:t>телефон</a:t>
            </a:r>
            <a:r>
              <a:rPr lang="en-US" dirty="0"/>
              <a:t> и </a:t>
            </a:r>
            <a:r>
              <a:rPr lang="en-US" dirty="0" err="1"/>
              <a:t>името</a:t>
            </a:r>
            <a:r>
              <a:rPr lang="en-US" dirty="0"/>
              <a:t> </a:t>
            </a:r>
            <a:r>
              <a:rPr lang="en-US" dirty="0" err="1"/>
              <a:t>на</a:t>
            </a:r>
            <a:r>
              <a:rPr lang="en-US" dirty="0"/>
              <a:t> </a:t>
            </a:r>
            <a:r>
              <a:rPr lang="en-US" dirty="0" err="1"/>
              <a:t>компанията</a:t>
            </a:r>
            <a:r>
              <a:rPr lang="en-US" dirty="0"/>
              <a:t> </a:t>
            </a:r>
            <a:r>
              <a:rPr lang="en-US" dirty="0" err="1"/>
              <a:t>за</a:t>
            </a:r>
            <a:r>
              <a:rPr lang="en-US" dirty="0"/>
              <a:t> </a:t>
            </a:r>
            <a:r>
              <a:rPr lang="en-US" dirty="0" err="1"/>
              <a:t>всички</a:t>
            </a:r>
            <a:r>
              <a:rPr lang="en-US" dirty="0"/>
              <a:t> </a:t>
            </a:r>
            <a:r>
              <a:rPr lang="en-US" dirty="0" err="1"/>
              <a:t>производители</a:t>
            </a:r>
            <a:r>
              <a:rPr lang="en-US" dirty="0"/>
              <a:t> </a:t>
            </a:r>
            <a:r>
              <a:rPr lang="en-US" dirty="0" err="1"/>
              <a:t>на</a:t>
            </a:r>
            <a:r>
              <a:rPr lang="en-US" dirty="0"/>
              <a:t> </a:t>
            </a:r>
            <a:r>
              <a:rPr lang="en-US" dirty="0" err="1"/>
              <a:t>продукти</a:t>
            </a:r>
            <a:r>
              <a:rPr lang="en-US" dirty="0"/>
              <a:t>.</a:t>
            </a:r>
            <a:endParaRPr lang="bg-BG" dirty="0"/>
          </a:p>
          <a:p>
            <a:r>
              <a:rPr lang="en-US" dirty="0"/>
              <a:t> </a:t>
            </a:r>
            <a:endParaRPr lang="bg-BG" dirty="0"/>
          </a:p>
          <a:p>
            <a:r>
              <a:rPr lang="en-US" b="1" i="1" dirty="0"/>
              <a:t>V_BOOK_GENRE_ACTION</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пълната</a:t>
            </a:r>
            <a:r>
              <a:rPr lang="en-US" dirty="0"/>
              <a:t> </a:t>
            </a:r>
            <a:r>
              <a:rPr lang="en-US" dirty="0" err="1"/>
              <a:t>информация</a:t>
            </a:r>
            <a:r>
              <a:rPr lang="en-US" dirty="0"/>
              <a:t> </a:t>
            </a:r>
            <a:r>
              <a:rPr lang="en-US" dirty="0" err="1"/>
              <a:t>за</a:t>
            </a:r>
            <a:r>
              <a:rPr lang="en-US" dirty="0"/>
              <a:t> </a:t>
            </a:r>
            <a:r>
              <a:rPr lang="en-US" dirty="0" err="1"/>
              <a:t>книгите</a:t>
            </a:r>
            <a:r>
              <a:rPr lang="en-US" dirty="0"/>
              <a:t>, </a:t>
            </a:r>
            <a:r>
              <a:rPr lang="en-US" dirty="0" err="1"/>
              <a:t>които</a:t>
            </a:r>
            <a:r>
              <a:rPr lang="en-US" dirty="0"/>
              <a:t> </a:t>
            </a:r>
            <a:r>
              <a:rPr lang="en-US" dirty="0" err="1"/>
              <a:t>са</a:t>
            </a:r>
            <a:r>
              <a:rPr lang="en-US" dirty="0"/>
              <a:t> с </a:t>
            </a:r>
            <a:r>
              <a:rPr lang="en-US" dirty="0" err="1"/>
              <a:t>жанр</a:t>
            </a:r>
            <a:r>
              <a:rPr lang="en-US" dirty="0"/>
              <a:t>: </a:t>
            </a:r>
            <a:r>
              <a:rPr lang="en-US" dirty="0" err="1"/>
              <a:t>действие</a:t>
            </a:r>
            <a:r>
              <a:rPr lang="en-US" dirty="0"/>
              <a:t>.</a:t>
            </a:r>
            <a:endParaRPr lang="bg-BG" dirty="0"/>
          </a:p>
          <a:p>
            <a:r>
              <a:rPr lang="en-US" dirty="0"/>
              <a:t> </a:t>
            </a:r>
            <a:endParaRPr lang="bg-BG" dirty="0"/>
          </a:p>
          <a:p>
            <a:r>
              <a:rPr lang="en-US" b="1" i="1" dirty="0"/>
              <a:t>V_BOOK_GENRE_ADVENTURE</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пълната</a:t>
            </a:r>
            <a:r>
              <a:rPr lang="en-US" dirty="0"/>
              <a:t> </a:t>
            </a:r>
            <a:r>
              <a:rPr lang="en-US" dirty="0" err="1"/>
              <a:t>информация</a:t>
            </a:r>
            <a:r>
              <a:rPr lang="en-US" dirty="0"/>
              <a:t> </a:t>
            </a:r>
            <a:r>
              <a:rPr lang="en-US" dirty="0" err="1"/>
              <a:t>за</a:t>
            </a:r>
            <a:r>
              <a:rPr lang="en-US" dirty="0"/>
              <a:t> </a:t>
            </a:r>
            <a:r>
              <a:rPr lang="en-US" dirty="0" err="1"/>
              <a:t>книгите</a:t>
            </a:r>
            <a:r>
              <a:rPr lang="en-US" dirty="0"/>
              <a:t>, </a:t>
            </a:r>
            <a:r>
              <a:rPr lang="en-US" dirty="0" err="1"/>
              <a:t>които</a:t>
            </a:r>
            <a:r>
              <a:rPr lang="en-US" dirty="0"/>
              <a:t> </a:t>
            </a:r>
            <a:r>
              <a:rPr lang="en-US" dirty="0" err="1"/>
              <a:t>са</a:t>
            </a:r>
            <a:r>
              <a:rPr lang="en-US" dirty="0"/>
              <a:t> с </a:t>
            </a:r>
            <a:r>
              <a:rPr lang="en-US" dirty="0" err="1"/>
              <a:t>жанр</a:t>
            </a:r>
            <a:r>
              <a:rPr lang="en-US" dirty="0"/>
              <a:t>: </a:t>
            </a:r>
            <a:r>
              <a:rPr lang="en-US" dirty="0" err="1"/>
              <a:t>приключенски</a:t>
            </a:r>
            <a:r>
              <a:rPr lang="en-US" dirty="0"/>
              <a:t>.</a:t>
            </a:r>
            <a:endParaRPr lang="bg-BG" dirty="0"/>
          </a:p>
          <a:p>
            <a:endParaRPr lang="bg-BG" dirty="0"/>
          </a:p>
        </p:txBody>
      </p:sp>
    </p:spTree>
    <p:extLst>
      <p:ext uri="{BB962C8B-B14F-4D97-AF65-F5344CB8AC3E}">
        <p14:creationId xmlns:p14="http://schemas.microsoft.com/office/powerpoint/2010/main" val="3661629122"/>
      </p:ext>
    </p:extLst>
  </p:cSld>
  <p:clrMapOvr>
    <a:masterClrMapping/>
  </p:clrMapOvr>
  <p:transition spd="med">
    <p:pull/>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Изгледи</a:t>
            </a:r>
            <a:endParaRPr lang="bg-BG" b="1" dirty="0"/>
          </a:p>
        </p:txBody>
      </p:sp>
      <p:sp>
        <p:nvSpPr>
          <p:cNvPr id="3" name="Content Placeholder 2"/>
          <p:cNvSpPr>
            <a:spLocks noGrp="1"/>
          </p:cNvSpPr>
          <p:nvPr>
            <p:ph idx="1"/>
          </p:nvPr>
        </p:nvSpPr>
        <p:spPr/>
        <p:txBody>
          <a:bodyPr>
            <a:normAutofit lnSpcReduction="10000"/>
          </a:bodyPr>
          <a:lstStyle/>
          <a:p>
            <a:r>
              <a:rPr lang="en-US" b="1" i="1" dirty="0"/>
              <a:t>V_BOOK_GENRE_HORROR</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пълната</a:t>
            </a:r>
            <a:r>
              <a:rPr lang="en-US" dirty="0"/>
              <a:t> </a:t>
            </a:r>
            <a:r>
              <a:rPr lang="en-US" dirty="0" err="1"/>
              <a:t>информация</a:t>
            </a:r>
            <a:r>
              <a:rPr lang="en-US" dirty="0"/>
              <a:t> </a:t>
            </a:r>
            <a:r>
              <a:rPr lang="en-US" dirty="0" err="1"/>
              <a:t>за</a:t>
            </a:r>
            <a:r>
              <a:rPr lang="en-US" dirty="0"/>
              <a:t> </a:t>
            </a:r>
            <a:r>
              <a:rPr lang="en-US" dirty="0" err="1"/>
              <a:t>книгите</a:t>
            </a:r>
            <a:r>
              <a:rPr lang="en-US" dirty="0"/>
              <a:t>, </a:t>
            </a:r>
            <a:r>
              <a:rPr lang="en-US" dirty="0" err="1"/>
              <a:t>които</a:t>
            </a:r>
            <a:r>
              <a:rPr lang="en-US" dirty="0"/>
              <a:t> </a:t>
            </a:r>
            <a:r>
              <a:rPr lang="en-US" dirty="0" err="1"/>
              <a:t>са</a:t>
            </a:r>
            <a:r>
              <a:rPr lang="en-US" dirty="0"/>
              <a:t> с </a:t>
            </a:r>
            <a:r>
              <a:rPr lang="en-US" dirty="0" err="1"/>
              <a:t>жанр</a:t>
            </a:r>
            <a:r>
              <a:rPr lang="en-US" dirty="0"/>
              <a:t>: </a:t>
            </a:r>
            <a:r>
              <a:rPr lang="en-US" dirty="0" err="1"/>
              <a:t>ужас</a:t>
            </a:r>
            <a:r>
              <a:rPr lang="en-US" dirty="0"/>
              <a:t>.</a:t>
            </a:r>
            <a:endParaRPr lang="bg-BG" dirty="0"/>
          </a:p>
          <a:p>
            <a:r>
              <a:rPr lang="en-US" dirty="0"/>
              <a:t> </a:t>
            </a:r>
            <a:endParaRPr lang="bg-BG" dirty="0"/>
          </a:p>
          <a:p>
            <a:r>
              <a:rPr lang="en-US" b="1" i="1" dirty="0"/>
              <a:t>V_MEMBER_INFO</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информация</a:t>
            </a:r>
            <a:r>
              <a:rPr lang="en-US" dirty="0"/>
              <a:t> </a:t>
            </a:r>
            <a:r>
              <a:rPr lang="en-US" dirty="0" err="1"/>
              <a:t>за</a:t>
            </a:r>
            <a:r>
              <a:rPr lang="en-US" dirty="0"/>
              <a:t> </a:t>
            </a:r>
            <a:r>
              <a:rPr lang="en-US" dirty="0" err="1"/>
              <a:t>потребител</a:t>
            </a:r>
            <a:r>
              <a:rPr lang="en-US" dirty="0"/>
              <a:t> : </a:t>
            </a:r>
            <a:r>
              <a:rPr lang="en-US" dirty="0" err="1"/>
              <a:t>имейл</a:t>
            </a:r>
            <a:r>
              <a:rPr lang="en-US" dirty="0"/>
              <a:t>, </a:t>
            </a:r>
            <a:r>
              <a:rPr lang="en-US" dirty="0" err="1"/>
              <a:t>собствено</a:t>
            </a:r>
            <a:r>
              <a:rPr lang="en-US" dirty="0"/>
              <a:t> </a:t>
            </a:r>
            <a:r>
              <a:rPr lang="en-US" dirty="0" err="1"/>
              <a:t>име</a:t>
            </a:r>
            <a:r>
              <a:rPr lang="en-US" dirty="0"/>
              <a:t>, </a:t>
            </a:r>
            <a:r>
              <a:rPr lang="en-US" dirty="0" err="1"/>
              <a:t>фамилно</a:t>
            </a:r>
            <a:r>
              <a:rPr lang="en-US" dirty="0"/>
              <a:t> </a:t>
            </a:r>
            <a:r>
              <a:rPr lang="en-US" dirty="0" err="1"/>
              <a:t>име</a:t>
            </a:r>
            <a:r>
              <a:rPr lang="en-US" dirty="0"/>
              <a:t>, </a:t>
            </a:r>
            <a:r>
              <a:rPr lang="en-US" dirty="0" err="1"/>
              <a:t>брой</a:t>
            </a:r>
            <a:r>
              <a:rPr lang="en-US" dirty="0"/>
              <a:t> </a:t>
            </a:r>
            <a:r>
              <a:rPr lang="en-US" dirty="0" err="1"/>
              <a:t>направени</a:t>
            </a:r>
            <a:r>
              <a:rPr lang="en-US" dirty="0"/>
              <a:t> </a:t>
            </a:r>
            <a:r>
              <a:rPr lang="en-US" dirty="0" err="1"/>
              <a:t>поръчки</a:t>
            </a:r>
            <a:r>
              <a:rPr lang="en-US" dirty="0"/>
              <a:t>, </a:t>
            </a:r>
            <a:r>
              <a:rPr lang="en-US" dirty="0" err="1"/>
              <a:t>обща</a:t>
            </a:r>
            <a:r>
              <a:rPr lang="en-US" dirty="0"/>
              <a:t> </a:t>
            </a:r>
            <a:r>
              <a:rPr lang="en-US" dirty="0" err="1"/>
              <a:t>сума</a:t>
            </a:r>
            <a:r>
              <a:rPr lang="en-US" dirty="0"/>
              <a:t> </a:t>
            </a:r>
            <a:r>
              <a:rPr lang="en-US" dirty="0" err="1"/>
              <a:t>на</a:t>
            </a:r>
            <a:r>
              <a:rPr lang="en-US" dirty="0"/>
              <a:t> </a:t>
            </a:r>
            <a:r>
              <a:rPr lang="en-US" dirty="0" err="1"/>
              <a:t>направените</a:t>
            </a:r>
            <a:r>
              <a:rPr lang="en-US" dirty="0"/>
              <a:t> </a:t>
            </a:r>
            <a:r>
              <a:rPr lang="en-US" dirty="0" err="1"/>
              <a:t>поръчки</a:t>
            </a:r>
            <a:r>
              <a:rPr lang="en-US" dirty="0"/>
              <a:t>.</a:t>
            </a:r>
            <a:endParaRPr lang="bg-BG" dirty="0"/>
          </a:p>
          <a:p>
            <a:r>
              <a:rPr lang="en-US" dirty="0"/>
              <a:t> </a:t>
            </a:r>
            <a:endParaRPr lang="bg-BG" dirty="0"/>
          </a:p>
          <a:p>
            <a:r>
              <a:rPr lang="en-US" b="1" i="1" dirty="0"/>
              <a:t>V_LEAST_COMMON_VENDOR_INFO</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пълната</a:t>
            </a:r>
            <a:r>
              <a:rPr lang="en-US" dirty="0"/>
              <a:t> </a:t>
            </a:r>
            <a:r>
              <a:rPr lang="en-US" dirty="0" err="1"/>
              <a:t>информация</a:t>
            </a:r>
            <a:r>
              <a:rPr lang="en-US" dirty="0"/>
              <a:t> </a:t>
            </a:r>
            <a:r>
              <a:rPr lang="en-US" dirty="0" err="1"/>
              <a:t>за</a:t>
            </a:r>
            <a:r>
              <a:rPr lang="en-US" dirty="0"/>
              <a:t> </a:t>
            </a:r>
            <a:r>
              <a:rPr lang="en-US" dirty="0" err="1"/>
              <a:t>производителя</a:t>
            </a:r>
            <a:r>
              <a:rPr lang="en-US" dirty="0"/>
              <a:t>, </a:t>
            </a:r>
            <a:r>
              <a:rPr lang="en-US" dirty="0" err="1"/>
              <a:t>от</a:t>
            </a:r>
            <a:r>
              <a:rPr lang="en-US" dirty="0"/>
              <a:t> </a:t>
            </a:r>
            <a:r>
              <a:rPr lang="en-US" dirty="0" err="1"/>
              <a:t>който</a:t>
            </a:r>
            <a:r>
              <a:rPr lang="en-US" dirty="0"/>
              <a:t> </a:t>
            </a:r>
            <a:r>
              <a:rPr lang="en-US" dirty="0" err="1"/>
              <a:t>съществуват</a:t>
            </a:r>
            <a:r>
              <a:rPr lang="en-US" dirty="0"/>
              <a:t> </a:t>
            </a:r>
            <a:r>
              <a:rPr lang="en-US" dirty="0" err="1"/>
              <a:t>най-малко</a:t>
            </a:r>
            <a:r>
              <a:rPr lang="en-US" dirty="0"/>
              <a:t> </a:t>
            </a:r>
            <a:r>
              <a:rPr lang="en-US" dirty="0" err="1"/>
              <a:t>заглавия</a:t>
            </a:r>
            <a:r>
              <a:rPr lang="en-US" dirty="0"/>
              <a:t> </a:t>
            </a:r>
            <a:r>
              <a:rPr lang="en-US" dirty="0" err="1"/>
              <a:t>на</a:t>
            </a:r>
            <a:r>
              <a:rPr lang="en-US" dirty="0"/>
              <a:t> </a:t>
            </a:r>
            <a:r>
              <a:rPr lang="en-US" dirty="0" err="1"/>
              <a:t>книги</a:t>
            </a:r>
            <a:r>
              <a:rPr lang="en-US" dirty="0"/>
              <a:t> в </a:t>
            </a:r>
            <a:r>
              <a:rPr lang="en-US" dirty="0" err="1"/>
              <a:t>базата</a:t>
            </a:r>
            <a:r>
              <a:rPr lang="en-US" dirty="0"/>
              <a:t>. </a:t>
            </a:r>
            <a:endParaRPr lang="bg-BG" dirty="0"/>
          </a:p>
          <a:p>
            <a:endParaRPr lang="bg-BG" dirty="0"/>
          </a:p>
        </p:txBody>
      </p:sp>
    </p:spTree>
    <p:extLst>
      <p:ext uri="{BB962C8B-B14F-4D97-AF65-F5344CB8AC3E}">
        <p14:creationId xmlns:p14="http://schemas.microsoft.com/office/powerpoint/2010/main" val="1352051865"/>
      </p:ext>
    </p:extLst>
  </p:cSld>
  <p:clrMapOvr>
    <a:masterClrMapping/>
  </p:clrMapOvr>
  <p:transition spd="med">
    <p:pull/>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Изгледи</a:t>
            </a:r>
            <a:endParaRPr lang="bg-BG" b="1" dirty="0"/>
          </a:p>
        </p:txBody>
      </p:sp>
      <p:sp>
        <p:nvSpPr>
          <p:cNvPr id="3" name="Content Placeholder 2"/>
          <p:cNvSpPr>
            <a:spLocks noGrp="1"/>
          </p:cNvSpPr>
          <p:nvPr>
            <p:ph idx="1"/>
          </p:nvPr>
        </p:nvSpPr>
        <p:spPr/>
        <p:txBody>
          <a:bodyPr>
            <a:normAutofit lnSpcReduction="10000"/>
          </a:bodyPr>
          <a:lstStyle/>
          <a:p>
            <a:r>
              <a:rPr lang="en-US" b="1" i="1" dirty="0"/>
              <a:t>V_MOST_COMMON_VENDOR_INFO</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пълната</a:t>
            </a:r>
            <a:r>
              <a:rPr lang="en-US" dirty="0"/>
              <a:t> </a:t>
            </a:r>
            <a:r>
              <a:rPr lang="en-US" dirty="0" err="1"/>
              <a:t>информация</a:t>
            </a:r>
            <a:r>
              <a:rPr lang="en-US" dirty="0"/>
              <a:t> </a:t>
            </a:r>
            <a:r>
              <a:rPr lang="en-US" dirty="0" err="1"/>
              <a:t>за</a:t>
            </a:r>
            <a:r>
              <a:rPr lang="en-US" dirty="0"/>
              <a:t> </a:t>
            </a:r>
            <a:r>
              <a:rPr lang="en-US" dirty="0" err="1"/>
              <a:t>производителя</a:t>
            </a:r>
            <a:r>
              <a:rPr lang="en-US" dirty="0"/>
              <a:t>, </a:t>
            </a:r>
            <a:r>
              <a:rPr lang="en-US" dirty="0" err="1"/>
              <a:t>от</a:t>
            </a:r>
            <a:r>
              <a:rPr lang="en-US" dirty="0"/>
              <a:t> </a:t>
            </a:r>
            <a:r>
              <a:rPr lang="en-US" dirty="0" err="1"/>
              <a:t>който</a:t>
            </a:r>
            <a:r>
              <a:rPr lang="en-US" dirty="0"/>
              <a:t> </a:t>
            </a:r>
            <a:r>
              <a:rPr lang="en-US" dirty="0" err="1"/>
              <a:t>съществуват</a:t>
            </a:r>
            <a:r>
              <a:rPr lang="en-US" dirty="0"/>
              <a:t> </a:t>
            </a:r>
            <a:r>
              <a:rPr lang="en-US" dirty="0" err="1"/>
              <a:t>най-много</a:t>
            </a:r>
            <a:r>
              <a:rPr lang="en-US" dirty="0"/>
              <a:t> </a:t>
            </a:r>
            <a:r>
              <a:rPr lang="en-US" dirty="0" err="1"/>
              <a:t>заглавия</a:t>
            </a:r>
            <a:r>
              <a:rPr lang="en-US" dirty="0"/>
              <a:t> </a:t>
            </a:r>
            <a:r>
              <a:rPr lang="en-US" dirty="0" err="1"/>
              <a:t>на</a:t>
            </a:r>
            <a:r>
              <a:rPr lang="en-US" dirty="0"/>
              <a:t> </a:t>
            </a:r>
            <a:r>
              <a:rPr lang="en-US" dirty="0" err="1"/>
              <a:t>книги</a:t>
            </a:r>
            <a:r>
              <a:rPr lang="en-US" dirty="0"/>
              <a:t> в </a:t>
            </a:r>
            <a:r>
              <a:rPr lang="en-US" dirty="0" err="1"/>
              <a:t>базата</a:t>
            </a:r>
            <a:r>
              <a:rPr lang="en-US" dirty="0"/>
              <a:t>. </a:t>
            </a:r>
            <a:endParaRPr lang="bg-BG" dirty="0"/>
          </a:p>
          <a:p>
            <a:r>
              <a:rPr lang="en-US" dirty="0"/>
              <a:t> </a:t>
            </a:r>
            <a:endParaRPr lang="bg-BG" dirty="0"/>
          </a:p>
          <a:p>
            <a:r>
              <a:rPr lang="en-US" b="1" i="1" dirty="0"/>
              <a:t>V_NUM_BOOKS_PER_VENDOR</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ID-</a:t>
            </a:r>
            <a:r>
              <a:rPr lang="en-US" dirty="0" err="1"/>
              <a:t>номера</a:t>
            </a:r>
            <a:r>
              <a:rPr lang="en-US" dirty="0"/>
              <a:t> </a:t>
            </a:r>
            <a:r>
              <a:rPr lang="en-US" dirty="0" err="1"/>
              <a:t>на</a:t>
            </a:r>
            <a:r>
              <a:rPr lang="en-US" dirty="0"/>
              <a:t> </a:t>
            </a:r>
            <a:r>
              <a:rPr lang="en-US" dirty="0" err="1"/>
              <a:t>производителя</a:t>
            </a:r>
            <a:r>
              <a:rPr lang="en-US" dirty="0"/>
              <a:t> и </a:t>
            </a:r>
            <a:r>
              <a:rPr lang="en-US" dirty="0" err="1"/>
              <a:t>броя</a:t>
            </a:r>
            <a:r>
              <a:rPr lang="en-US" dirty="0"/>
              <a:t> </a:t>
            </a:r>
            <a:r>
              <a:rPr lang="en-US" dirty="0" err="1"/>
              <a:t>заглавия</a:t>
            </a:r>
            <a:r>
              <a:rPr lang="en-US" dirty="0"/>
              <a:t> </a:t>
            </a:r>
            <a:r>
              <a:rPr lang="en-US" dirty="0" err="1"/>
              <a:t>на</a:t>
            </a:r>
            <a:r>
              <a:rPr lang="en-US" dirty="0"/>
              <a:t> </a:t>
            </a:r>
            <a:r>
              <a:rPr lang="en-US" dirty="0" err="1"/>
              <a:t>книги</a:t>
            </a:r>
            <a:r>
              <a:rPr lang="en-US" dirty="0"/>
              <a:t> </a:t>
            </a:r>
            <a:r>
              <a:rPr lang="en-US" dirty="0" err="1"/>
              <a:t>от</a:t>
            </a:r>
            <a:r>
              <a:rPr lang="en-US" dirty="0"/>
              <a:t> </a:t>
            </a:r>
            <a:r>
              <a:rPr lang="en-US" dirty="0" err="1"/>
              <a:t>конкретния</a:t>
            </a:r>
            <a:r>
              <a:rPr lang="en-US" dirty="0"/>
              <a:t> </a:t>
            </a:r>
            <a:r>
              <a:rPr lang="en-US" dirty="0" err="1"/>
              <a:t>производител</a:t>
            </a:r>
            <a:r>
              <a:rPr lang="en-US" dirty="0"/>
              <a:t>.</a:t>
            </a:r>
            <a:endParaRPr lang="bg-BG" dirty="0"/>
          </a:p>
          <a:p>
            <a:r>
              <a:rPr lang="en-US" dirty="0"/>
              <a:t> </a:t>
            </a:r>
            <a:endParaRPr lang="bg-BG" dirty="0"/>
          </a:p>
          <a:p>
            <a:r>
              <a:rPr lang="en-US" b="1" i="1" dirty="0"/>
              <a:t>V_NUM_BOOKS_PER_GENRE</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жанра</a:t>
            </a:r>
            <a:r>
              <a:rPr lang="en-US" dirty="0"/>
              <a:t> и </a:t>
            </a:r>
            <a:r>
              <a:rPr lang="en-US" dirty="0" err="1"/>
              <a:t>броя</a:t>
            </a:r>
            <a:r>
              <a:rPr lang="en-US" dirty="0"/>
              <a:t> </a:t>
            </a:r>
            <a:r>
              <a:rPr lang="en-US" dirty="0" err="1"/>
              <a:t>заглавия</a:t>
            </a:r>
            <a:r>
              <a:rPr lang="en-US" dirty="0"/>
              <a:t> </a:t>
            </a:r>
            <a:r>
              <a:rPr lang="en-US" dirty="0" err="1"/>
              <a:t>на</a:t>
            </a:r>
            <a:r>
              <a:rPr lang="en-US" dirty="0"/>
              <a:t> </a:t>
            </a:r>
            <a:r>
              <a:rPr lang="en-US" dirty="0" err="1"/>
              <a:t>книги</a:t>
            </a:r>
            <a:r>
              <a:rPr lang="en-US" dirty="0"/>
              <a:t> </a:t>
            </a:r>
            <a:r>
              <a:rPr lang="en-US" dirty="0" err="1"/>
              <a:t>от</a:t>
            </a:r>
            <a:r>
              <a:rPr lang="en-US" dirty="0"/>
              <a:t> </a:t>
            </a:r>
            <a:r>
              <a:rPr lang="en-US" dirty="0" err="1"/>
              <a:t>конкретния</a:t>
            </a:r>
            <a:r>
              <a:rPr lang="en-US" dirty="0"/>
              <a:t> </a:t>
            </a:r>
            <a:r>
              <a:rPr lang="en-US" dirty="0" err="1"/>
              <a:t>жанр</a:t>
            </a:r>
            <a:r>
              <a:rPr lang="en-US" dirty="0" smtClean="0"/>
              <a:t>.</a:t>
            </a:r>
            <a:endParaRPr lang="bg-BG" dirty="0"/>
          </a:p>
        </p:txBody>
      </p:sp>
    </p:spTree>
    <p:extLst>
      <p:ext uri="{BB962C8B-B14F-4D97-AF65-F5344CB8AC3E}">
        <p14:creationId xmlns:p14="http://schemas.microsoft.com/office/powerpoint/2010/main" val="3568064453"/>
      </p:ext>
    </p:extLst>
  </p:cSld>
  <p:clrMapOvr>
    <a:masterClrMapping/>
  </p:clrMapOvr>
  <p:transition spd="med">
    <p:pull/>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Изгледи</a:t>
            </a:r>
            <a:endParaRPr lang="bg-BG" b="1" dirty="0"/>
          </a:p>
        </p:txBody>
      </p:sp>
      <p:sp>
        <p:nvSpPr>
          <p:cNvPr id="3" name="Content Placeholder 2"/>
          <p:cNvSpPr>
            <a:spLocks noGrp="1"/>
          </p:cNvSpPr>
          <p:nvPr>
            <p:ph idx="1"/>
          </p:nvPr>
        </p:nvSpPr>
        <p:spPr/>
        <p:txBody>
          <a:bodyPr>
            <a:normAutofit lnSpcReduction="10000"/>
          </a:bodyPr>
          <a:lstStyle/>
          <a:p>
            <a:r>
              <a:rPr lang="en-US" b="1" i="1" dirty="0"/>
              <a:t>V_BOOK_GENRE_COMEDY</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пълната</a:t>
            </a:r>
            <a:r>
              <a:rPr lang="en-US" dirty="0"/>
              <a:t> </a:t>
            </a:r>
            <a:r>
              <a:rPr lang="en-US" dirty="0" err="1"/>
              <a:t>информация</a:t>
            </a:r>
            <a:r>
              <a:rPr lang="en-US" dirty="0"/>
              <a:t> </a:t>
            </a:r>
            <a:r>
              <a:rPr lang="en-US" dirty="0" err="1"/>
              <a:t>за</a:t>
            </a:r>
            <a:r>
              <a:rPr lang="en-US" dirty="0"/>
              <a:t> </a:t>
            </a:r>
            <a:r>
              <a:rPr lang="en-US" dirty="0" err="1"/>
              <a:t>книгите</a:t>
            </a:r>
            <a:r>
              <a:rPr lang="en-US" dirty="0"/>
              <a:t>, </a:t>
            </a:r>
            <a:r>
              <a:rPr lang="en-US" dirty="0" err="1"/>
              <a:t>които</a:t>
            </a:r>
            <a:r>
              <a:rPr lang="en-US" dirty="0"/>
              <a:t> </a:t>
            </a:r>
            <a:r>
              <a:rPr lang="en-US" dirty="0" err="1"/>
              <a:t>са</a:t>
            </a:r>
            <a:r>
              <a:rPr lang="en-US" dirty="0"/>
              <a:t> с </a:t>
            </a:r>
            <a:r>
              <a:rPr lang="en-US" dirty="0" err="1"/>
              <a:t>категория</a:t>
            </a:r>
            <a:r>
              <a:rPr lang="en-US" dirty="0"/>
              <a:t>: </a:t>
            </a:r>
            <a:r>
              <a:rPr lang="en-US" dirty="0" err="1"/>
              <a:t>комедия</a:t>
            </a:r>
            <a:r>
              <a:rPr lang="en-US" dirty="0"/>
              <a:t>.</a:t>
            </a:r>
            <a:endParaRPr lang="bg-BG" dirty="0"/>
          </a:p>
          <a:p>
            <a:r>
              <a:rPr lang="en-US" dirty="0"/>
              <a:t> </a:t>
            </a:r>
            <a:endParaRPr lang="bg-BG" dirty="0"/>
          </a:p>
          <a:p>
            <a:r>
              <a:rPr lang="en-US" b="1" i="1" dirty="0"/>
              <a:t>V_BOOK_GENRE_DRAMA</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пълната</a:t>
            </a:r>
            <a:r>
              <a:rPr lang="en-US" dirty="0"/>
              <a:t> </a:t>
            </a:r>
            <a:r>
              <a:rPr lang="en-US" dirty="0" err="1"/>
              <a:t>информация</a:t>
            </a:r>
            <a:r>
              <a:rPr lang="en-US" dirty="0"/>
              <a:t> </a:t>
            </a:r>
            <a:r>
              <a:rPr lang="en-US" dirty="0" err="1"/>
              <a:t>за</a:t>
            </a:r>
            <a:r>
              <a:rPr lang="en-US" dirty="0"/>
              <a:t> </a:t>
            </a:r>
            <a:r>
              <a:rPr lang="en-US" dirty="0" err="1"/>
              <a:t>книгите</a:t>
            </a:r>
            <a:r>
              <a:rPr lang="en-US" dirty="0"/>
              <a:t>, </a:t>
            </a:r>
            <a:r>
              <a:rPr lang="en-US" dirty="0" err="1"/>
              <a:t>които</a:t>
            </a:r>
            <a:r>
              <a:rPr lang="en-US" dirty="0"/>
              <a:t> </a:t>
            </a:r>
            <a:r>
              <a:rPr lang="en-US" dirty="0" err="1"/>
              <a:t>са</a:t>
            </a:r>
            <a:r>
              <a:rPr lang="en-US" dirty="0"/>
              <a:t> с </a:t>
            </a:r>
            <a:r>
              <a:rPr lang="en-US" dirty="0" err="1"/>
              <a:t>категория</a:t>
            </a:r>
            <a:r>
              <a:rPr lang="en-US" dirty="0"/>
              <a:t>: </a:t>
            </a:r>
            <a:r>
              <a:rPr lang="en-US" dirty="0" err="1"/>
              <a:t>драма</a:t>
            </a:r>
            <a:r>
              <a:rPr lang="en-US" dirty="0"/>
              <a:t>.</a:t>
            </a:r>
            <a:endParaRPr lang="bg-BG" dirty="0"/>
          </a:p>
          <a:p>
            <a:r>
              <a:rPr lang="en-US" dirty="0"/>
              <a:t> </a:t>
            </a:r>
            <a:endParaRPr lang="bg-BG" dirty="0"/>
          </a:p>
          <a:p>
            <a:r>
              <a:rPr lang="en-US" b="1" i="1" dirty="0"/>
              <a:t>V_BOOK_GENRE_THRILLER</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пълната</a:t>
            </a:r>
            <a:r>
              <a:rPr lang="en-US" dirty="0"/>
              <a:t> </a:t>
            </a:r>
            <a:r>
              <a:rPr lang="en-US" dirty="0" err="1"/>
              <a:t>информация</a:t>
            </a:r>
            <a:r>
              <a:rPr lang="en-US" dirty="0"/>
              <a:t> </a:t>
            </a:r>
            <a:r>
              <a:rPr lang="en-US" dirty="0" err="1"/>
              <a:t>за</a:t>
            </a:r>
            <a:r>
              <a:rPr lang="en-US" dirty="0"/>
              <a:t> </a:t>
            </a:r>
            <a:r>
              <a:rPr lang="en-US" dirty="0" err="1"/>
              <a:t>книгите</a:t>
            </a:r>
            <a:r>
              <a:rPr lang="en-US" dirty="0"/>
              <a:t>, </a:t>
            </a:r>
            <a:r>
              <a:rPr lang="en-US" dirty="0" err="1"/>
              <a:t>които</a:t>
            </a:r>
            <a:r>
              <a:rPr lang="en-US" dirty="0"/>
              <a:t> </a:t>
            </a:r>
            <a:r>
              <a:rPr lang="en-US" dirty="0" err="1"/>
              <a:t>са</a:t>
            </a:r>
            <a:r>
              <a:rPr lang="en-US" dirty="0"/>
              <a:t> с </a:t>
            </a:r>
            <a:r>
              <a:rPr lang="en-US" dirty="0" err="1"/>
              <a:t>категория</a:t>
            </a:r>
            <a:r>
              <a:rPr lang="en-US" dirty="0"/>
              <a:t>: </a:t>
            </a:r>
            <a:r>
              <a:rPr lang="en-US" dirty="0" err="1"/>
              <a:t>трилър</a:t>
            </a:r>
            <a:r>
              <a:rPr lang="en-US" dirty="0" smtClean="0"/>
              <a:t>.</a:t>
            </a:r>
            <a:endParaRPr lang="bg-BG" dirty="0"/>
          </a:p>
        </p:txBody>
      </p:sp>
    </p:spTree>
    <p:extLst>
      <p:ext uri="{BB962C8B-B14F-4D97-AF65-F5344CB8AC3E}">
        <p14:creationId xmlns:p14="http://schemas.microsoft.com/office/powerpoint/2010/main" val="960162380"/>
      </p:ext>
    </p:extLst>
  </p:cSld>
  <p:clrMapOvr>
    <a:masterClrMapping/>
  </p:clrMapOvr>
  <p:transition spd="med">
    <p:pull/>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smtClean="0"/>
              <a:t>Изгледи</a:t>
            </a:r>
            <a:endParaRPr lang="bg-BG" b="1" dirty="0"/>
          </a:p>
        </p:txBody>
      </p:sp>
      <p:sp>
        <p:nvSpPr>
          <p:cNvPr id="3" name="Content Placeholder 2"/>
          <p:cNvSpPr>
            <a:spLocks noGrp="1"/>
          </p:cNvSpPr>
          <p:nvPr>
            <p:ph idx="1"/>
          </p:nvPr>
        </p:nvSpPr>
        <p:spPr/>
        <p:txBody>
          <a:bodyPr>
            <a:normAutofit fontScale="92500" lnSpcReduction="20000"/>
          </a:bodyPr>
          <a:lstStyle/>
          <a:p>
            <a:r>
              <a:rPr lang="en-US" b="1" i="1" dirty="0"/>
              <a:t>V_BOOK_GENRE_FANTASY</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пълната</a:t>
            </a:r>
            <a:r>
              <a:rPr lang="en-US" dirty="0"/>
              <a:t> </a:t>
            </a:r>
            <a:r>
              <a:rPr lang="en-US" dirty="0" err="1"/>
              <a:t>информация</a:t>
            </a:r>
            <a:r>
              <a:rPr lang="en-US" dirty="0"/>
              <a:t> </a:t>
            </a:r>
            <a:r>
              <a:rPr lang="en-US" dirty="0" err="1"/>
              <a:t>за</a:t>
            </a:r>
            <a:r>
              <a:rPr lang="en-US" dirty="0"/>
              <a:t> </a:t>
            </a:r>
            <a:r>
              <a:rPr lang="en-US" dirty="0" err="1"/>
              <a:t>книгите</a:t>
            </a:r>
            <a:r>
              <a:rPr lang="en-US" dirty="0"/>
              <a:t>, </a:t>
            </a:r>
            <a:r>
              <a:rPr lang="en-US" dirty="0" err="1"/>
              <a:t>които</a:t>
            </a:r>
            <a:r>
              <a:rPr lang="en-US" dirty="0"/>
              <a:t> </a:t>
            </a:r>
            <a:r>
              <a:rPr lang="en-US" dirty="0" err="1"/>
              <a:t>са</a:t>
            </a:r>
            <a:r>
              <a:rPr lang="en-US" dirty="0"/>
              <a:t> с </a:t>
            </a:r>
            <a:r>
              <a:rPr lang="en-US" dirty="0" err="1"/>
              <a:t>категория</a:t>
            </a:r>
            <a:r>
              <a:rPr lang="en-US" dirty="0"/>
              <a:t>: </a:t>
            </a:r>
            <a:r>
              <a:rPr lang="en-US" dirty="0" err="1"/>
              <a:t>фентазия</a:t>
            </a:r>
            <a:r>
              <a:rPr lang="en-US" dirty="0"/>
              <a:t>.</a:t>
            </a:r>
            <a:endParaRPr lang="bg-BG" dirty="0"/>
          </a:p>
          <a:p>
            <a:r>
              <a:rPr lang="en-US" dirty="0"/>
              <a:t> </a:t>
            </a:r>
            <a:endParaRPr lang="bg-BG" dirty="0"/>
          </a:p>
          <a:p>
            <a:r>
              <a:rPr lang="en-US" b="1" i="1" dirty="0"/>
              <a:t>V_ALL_PROD_SKU_CATEGORY</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SKU </a:t>
            </a:r>
            <a:r>
              <a:rPr lang="en-US" dirty="0" err="1"/>
              <a:t>номера</a:t>
            </a:r>
            <a:r>
              <a:rPr lang="en-US" dirty="0"/>
              <a:t> </a:t>
            </a:r>
            <a:r>
              <a:rPr lang="en-US" dirty="0" err="1"/>
              <a:t>на</a:t>
            </a:r>
            <a:r>
              <a:rPr lang="en-US" dirty="0"/>
              <a:t> </a:t>
            </a:r>
            <a:r>
              <a:rPr lang="en-US" dirty="0" err="1"/>
              <a:t>всички</a:t>
            </a:r>
            <a:r>
              <a:rPr lang="en-US" dirty="0"/>
              <a:t> </a:t>
            </a:r>
            <a:r>
              <a:rPr lang="en-US" dirty="0" err="1"/>
              <a:t>продукти</a:t>
            </a:r>
            <a:r>
              <a:rPr lang="en-US" dirty="0"/>
              <a:t> </a:t>
            </a:r>
            <a:r>
              <a:rPr lang="en-US" dirty="0" err="1"/>
              <a:t>от</a:t>
            </a:r>
            <a:r>
              <a:rPr lang="en-US" dirty="0"/>
              <a:t> </a:t>
            </a:r>
            <a:r>
              <a:rPr lang="en-US" dirty="0" err="1"/>
              <a:t>всички</a:t>
            </a:r>
            <a:r>
              <a:rPr lang="en-US" dirty="0"/>
              <a:t> </a:t>
            </a:r>
            <a:r>
              <a:rPr lang="en-US" dirty="0" err="1"/>
              <a:t>категории</a:t>
            </a:r>
            <a:r>
              <a:rPr lang="en-US" dirty="0"/>
              <a:t>.</a:t>
            </a:r>
            <a:endParaRPr lang="bg-BG" dirty="0"/>
          </a:p>
          <a:p>
            <a:r>
              <a:rPr lang="en-US" dirty="0"/>
              <a:t> </a:t>
            </a:r>
            <a:endParaRPr lang="bg-BG" dirty="0"/>
          </a:p>
          <a:p>
            <a:r>
              <a:rPr lang="en-US" b="1" i="1" dirty="0"/>
              <a:t>V_ORDER_PRODUCTS_INFO</a:t>
            </a:r>
            <a:endParaRPr lang="bg-BG" b="1" i="1" dirty="0"/>
          </a:p>
          <a:p>
            <a:r>
              <a:rPr lang="en-US" dirty="0" err="1"/>
              <a:t>Изглед</a:t>
            </a:r>
            <a:r>
              <a:rPr lang="en-US" dirty="0"/>
              <a:t>, </a:t>
            </a:r>
            <a:r>
              <a:rPr lang="en-US" dirty="0" err="1"/>
              <a:t>който</a:t>
            </a:r>
            <a:r>
              <a:rPr lang="en-US" dirty="0"/>
              <a:t> </a:t>
            </a:r>
            <a:r>
              <a:rPr lang="en-US" dirty="0" err="1"/>
              <a:t>извежда</a:t>
            </a:r>
            <a:r>
              <a:rPr lang="en-US" dirty="0"/>
              <a:t> </a:t>
            </a:r>
            <a:r>
              <a:rPr lang="en-US" dirty="0" err="1"/>
              <a:t>пълната</a:t>
            </a:r>
            <a:r>
              <a:rPr lang="en-US" dirty="0"/>
              <a:t> </a:t>
            </a:r>
            <a:r>
              <a:rPr lang="en-US" dirty="0" err="1"/>
              <a:t>информация</a:t>
            </a:r>
            <a:r>
              <a:rPr lang="en-US" dirty="0"/>
              <a:t> </a:t>
            </a:r>
            <a:r>
              <a:rPr lang="en-US" dirty="0" err="1"/>
              <a:t>за</a:t>
            </a:r>
            <a:r>
              <a:rPr lang="en-US" dirty="0"/>
              <a:t> </a:t>
            </a:r>
            <a:r>
              <a:rPr lang="en-US" dirty="0" err="1"/>
              <a:t>всички</a:t>
            </a:r>
            <a:r>
              <a:rPr lang="en-US" dirty="0"/>
              <a:t> </a:t>
            </a:r>
            <a:r>
              <a:rPr lang="en-US" dirty="0" err="1"/>
              <a:t>поръчки</a:t>
            </a:r>
            <a:r>
              <a:rPr lang="en-US" dirty="0"/>
              <a:t>. </a:t>
            </a:r>
            <a:r>
              <a:rPr lang="en-US" dirty="0" err="1"/>
              <a:t>Показва</a:t>
            </a:r>
            <a:r>
              <a:rPr lang="en-US" dirty="0"/>
              <a:t> </a:t>
            </a:r>
            <a:r>
              <a:rPr lang="en-US" dirty="0" err="1"/>
              <a:t>информация</a:t>
            </a:r>
            <a:r>
              <a:rPr lang="en-US" dirty="0"/>
              <a:t> </a:t>
            </a:r>
            <a:r>
              <a:rPr lang="en-US" dirty="0" err="1"/>
              <a:t>за</a:t>
            </a:r>
            <a:r>
              <a:rPr lang="en-US" dirty="0"/>
              <a:t> </a:t>
            </a:r>
            <a:r>
              <a:rPr lang="en-US" dirty="0" err="1"/>
              <a:t>всеки</a:t>
            </a:r>
            <a:r>
              <a:rPr lang="en-US" dirty="0"/>
              <a:t> </a:t>
            </a:r>
            <a:r>
              <a:rPr lang="en-US" dirty="0" err="1"/>
              <a:t>продукт</a:t>
            </a:r>
            <a:r>
              <a:rPr lang="en-US" dirty="0"/>
              <a:t>, </a:t>
            </a:r>
            <a:r>
              <a:rPr lang="en-US" dirty="0" err="1"/>
              <a:t>като</a:t>
            </a:r>
            <a:r>
              <a:rPr lang="en-US" dirty="0"/>
              <a:t> </a:t>
            </a:r>
            <a:r>
              <a:rPr lang="en-US" dirty="0" err="1"/>
              <a:t>номера</a:t>
            </a:r>
            <a:r>
              <a:rPr lang="en-US" dirty="0"/>
              <a:t> </a:t>
            </a:r>
            <a:r>
              <a:rPr lang="en-US" dirty="0" err="1"/>
              <a:t>на</a:t>
            </a:r>
            <a:r>
              <a:rPr lang="en-US" dirty="0"/>
              <a:t> </a:t>
            </a:r>
            <a:r>
              <a:rPr lang="en-US" dirty="0" err="1"/>
              <a:t>поръчката</a:t>
            </a:r>
            <a:r>
              <a:rPr lang="en-US" dirty="0"/>
              <a:t>, в </a:t>
            </a:r>
            <a:r>
              <a:rPr lang="en-US" dirty="0" err="1"/>
              <a:t>която</a:t>
            </a:r>
            <a:r>
              <a:rPr lang="en-US" dirty="0"/>
              <a:t> </a:t>
            </a:r>
            <a:r>
              <a:rPr lang="en-US" dirty="0" err="1"/>
              <a:t>участва</a:t>
            </a:r>
            <a:r>
              <a:rPr lang="en-US" dirty="0"/>
              <a:t>, </a:t>
            </a:r>
            <a:r>
              <a:rPr lang="en-US" dirty="0" err="1"/>
              <a:t>баркода</a:t>
            </a:r>
            <a:r>
              <a:rPr lang="en-US" dirty="0"/>
              <a:t> </a:t>
            </a:r>
            <a:r>
              <a:rPr lang="en-US" dirty="0" err="1"/>
              <a:t>на</a:t>
            </a:r>
            <a:r>
              <a:rPr lang="en-US" dirty="0"/>
              <a:t> </a:t>
            </a:r>
            <a:r>
              <a:rPr lang="en-US" dirty="0" err="1"/>
              <a:t>продукта</a:t>
            </a:r>
            <a:r>
              <a:rPr lang="en-US" dirty="0"/>
              <a:t>, </a:t>
            </a:r>
            <a:r>
              <a:rPr lang="en-US" dirty="0" err="1"/>
              <a:t>категорията</a:t>
            </a:r>
            <a:r>
              <a:rPr lang="en-US" dirty="0"/>
              <a:t> </a:t>
            </a:r>
            <a:r>
              <a:rPr lang="en-US" dirty="0" err="1"/>
              <a:t>на</a:t>
            </a:r>
            <a:r>
              <a:rPr lang="en-US" dirty="0"/>
              <a:t> </a:t>
            </a:r>
            <a:r>
              <a:rPr lang="en-US" dirty="0" err="1"/>
              <a:t>продукта</a:t>
            </a:r>
            <a:r>
              <a:rPr lang="en-US" dirty="0"/>
              <a:t>, </a:t>
            </a:r>
            <a:r>
              <a:rPr lang="en-US" dirty="0" err="1"/>
              <a:t>единична</a:t>
            </a:r>
            <a:r>
              <a:rPr lang="en-US" dirty="0"/>
              <a:t> </a:t>
            </a:r>
            <a:r>
              <a:rPr lang="en-US" dirty="0" err="1"/>
              <a:t>цена</a:t>
            </a:r>
            <a:r>
              <a:rPr lang="en-US" dirty="0"/>
              <a:t> </a:t>
            </a:r>
            <a:r>
              <a:rPr lang="en-US" dirty="0" err="1"/>
              <a:t>за</a:t>
            </a:r>
            <a:r>
              <a:rPr lang="en-US" dirty="0"/>
              <a:t> </a:t>
            </a:r>
            <a:r>
              <a:rPr lang="en-US" dirty="0" err="1"/>
              <a:t>продукта</a:t>
            </a:r>
            <a:r>
              <a:rPr lang="en-US" dirty="0"/>
              <a:t>, </a:t>
            </a:r>
            <a:r>
              <a:rPr lang="en-US" dirty="0" err="1"/>
              <a:t>крайната</a:t>
            </a:r>
            <a:r>
              <a:rPr lang="en-US" dirty="0"/>
              <a:t> </a:t>
            </a:r>
            <a:r>
              <a:rPr lang="en-US" dirty="0" err="1"/>
              <a:t>цена</a:t>
            </a:r>
            <a:r>
              <a:rPr lang="en-US" dirty="0"/>
              <a:t> в </a:t>
            </a:r>
            <a:r>
              <a:rPr lang="en-US" dirty="0" err="1"/>
              <a:t>зависимост</a:t>
            </a:r>
            <a:r>
              <a:rPr lang="en-US" dirty="0"/>
              <a:t> </a:t>
            </a:r>
            <a:r>
              <a:rPr lang="en-US" dirty="0" err="1"/>
              <a:t>колко</a:t>
            </a:r>
            <a:r>
              <a:rPr lang="en-US" dirty="0"/>
              <a:t> </a:t>
            </a:r>
            <a:r>
              <a:rPr lang="en-US" dirty="0" err="1"/>
              <a:t>бройки</a:t>
            </a:r>
            <a:r>
              <a:rPr lang="en-US" dirty="0"/>
              <a:t> </a:t>
            </a:r>
            <a:r>
              <a:rPr lang="en-US" dirty="0" err="1"/>
              <a:t>са</a:t>
            </a:r>
            <a:r>
              <a:rPr lang="en-US" dirty="0"/>
              <a:t> </a:t>
            </a:r>
            <a:r>
              <a:rPr lang="en-US" dirty="0" err="1"/>
              <a:t>поръчани</a:t>
            </a:r>
            <a:r>
              <a:rPr lang="en-US" dirty="0"/>
              <a:t> </a:t>
            </a:r>
            <a:r>
              <a:rPr lang="en-US" dirty="0" err="1"/>
              <a:t>от</a:t>
            </a:r>
            <a:r>
              <a:rPr lang="en-US" dirty="0"/>
              <a:t> </a:t>
            </a:r>
            <a:r>
              <a:rPr lang="en-US" dirty="0" err="1"/>
              <a:t>продукта</a:t>
            </a:r>
            <a:r>
              <a:rPr lang="en-US" dirty="0"/>
              <a:t>, </a:t>
            </a:r>
            <a:r>
              <a:rPr lang="en-US" dirty="0" err="1"/>
              <a:t>колко</a:t>
            </a:r>
            <a:r>
              <a:rPr lang="en-US" dirty="0"/>
              <a:t> </a:t>
            </a:r>
            <a:r>
              <a:rPr lang="en-US" dirty="0" err="1"/>
              <a:t>бройки</a:t>
            </a:r>
            <a:r>
              <a:rPr lang="en-US" dirty="0"/>
              <a:t> </a:t>
            </a:r>
            <a:r>
              <a:rPr lang="en-US" dirty="0" err="1"/>
              <a:t>са</a:t>
            </a:r>
            <a:r>
              <a:rPr lang="en-US" dirty="0"/>
              <a:t> </a:t>
            </a:r>
            <a:r>
              <a:rPr lang="en-US" dirty="0" err="1"/>
              <a:t>поръчани</a:t>
            </a:r>
            <a:r>
              <a:rPr lang="en-US" dirty="0"/>
              <a:t> </a:t>
            </a:r>
            <a:r>
              <a:rPr lang="en-US" dirty="0" err="1"/>
              <a:t>от</a:t>
            </a:r>
            <a:r>
              <a:rPr lang="en-US" dirty="0"/>
              <a:t> </a:t>
            </a:r>
            <a:r>
              <a:rPr lang="en-US" dirty="0" err="1"/>
              <a:t>продукта</a:t>
            </a:r>
            <a:r>
              <a:rPr lang="en-US" dirty="0"/>
              <a:t>.</a:t>
            </a:r>
            <a:endParaRPr lang="bg-BG" dirty="0"/>
          </a:p>
          <a:p>
            <a:endParaRPr lang="bg-BG" dirty="0"/>
          </a:p>
        </p:txBody>
      </p:sp>
    </p:spTree>
    <p:extLst>
      <p:ext uri="{BB962C8B-B14F-4D97-AF65-F5344CB8AC3E}">
        <p14:creationId xmlns:p14="http://schemas.microsoft.com/office/powerpoint/2010/main" val="1063908226"/>
      </p:ext>
    </p:extLst>
  </p:cSld>
  <p:clrMapOvr>
    <a:masterClrMapping/>
  </p:clrMapOvr>
  <p:transition spd="med">
    <p:pull/>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10581083" cy="4041648"/>
          </a:xfrm>
        </p:spPr>
        <p:txBody>
          <a:bodyPr/>
          <a:lstStyle/>
          <a:p>
            <a:r>
              <a:rPr lang="en-US" dirty="0" err="1" smtClean="0"/>
              <a:t>Scriptcase</a:t>
            </a:r>
            <a:endParaRPr lang="bg-BG" dirty="0"/>
          </a:p>
        </p:txBody>
      </p:sp>
      <p:sp>
        <p:nvSpPr>
          <p:cNvPr id="3" name="Subtitle 2"/>
          <p:cNvSpPr>
            <a:spLocks noGrp="1"/>
          </p:cNvSpPr>
          <p:nvPr>
            <p:ph type="subTitle" idx="1"/>
          </p:nvPr>
        </p:nvSpPr>
        <p:spPr/>
        <p:txBody>
          <a:bodyPr/>
          <a:lstStyle/>
          <a:p>
            <a:r>
              <a:rPr lang="bg-BG" dirty="0" smtClean="0"/>
              <a:t>Приложение за достъп с резултати от заявката</a:t>
            </a:r>
            <a:endParaRPr lang="bg-BG" dirty="0"/>
          </a:p>
        </p:txBody>
      </p:sp>
    </p:spTree>
    <p:extLst>
      <p:ext uri="{BB962C8B-B14F-4D97-AF65-F5344CB8AC3E}">
        <p14:creationId xmlns:p14="http://schemas.microsoft.com/office/powerpoint/2010/main" val="86423905"/>
      </p:ext>
    </p:extLst>
  </p:cSld>
  <p:clrMapOvr>
    <a:masterClrMapping/>
  </p:clrMapOvr>
  <p:transition spd="med">
    <p:pull/>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dirty="0"/>
              <a:t>Заявка взимаща информацията от изгледа V_MEMBER_INFO</a:t>
            </a:r>
            <a:endParaRPr lang="bg-BG" dirty="0"/>
          </a:p>
        </p:txBody>
      </p:sp>
      <p:pic>
        <p:nvPicPr>
          <p:cNvPr id="4" name="Content Placeholder 3"/>
          <p:cNvPicPr>
            <a:picLocks noGrp="1"/>
          </p:cNvPicPr>
          <p:nvPr>
            <p:ph idx="1"/>
          </p:nvPr>
        </p:nvPicPr>
        <p:blipFill rotWithShape="1">
          <a:blip r:embed="rId2">
            <a:extLst>
              <a:ext uri="{28A0092B-C50C-407E-A947-70E740481C1C}">
                <a14:useLocalDpi xmlns:a14="http://schemas.microsoft.com/office/drawing/2010/main" val="0"/>
              </a:ext>
            </a:extLst>
          </a:blip>
          <a:srcRect l="434" t="21899" r="-434" b="3061"/>
          <a:stretch/>
        </p:blipFill>
        <p:spPr bwMode="auto">
          <a:xfrm>
            <a:off x="2696611" y="1691322"/>
            <a:ext cx="6823162" cy="483839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24003838"/>
      </p:ext>
    </p:extLst>
  </p:cSld>
  <p:clrMapOvr>
    <a:masterClrMapping/>
  </p:clrMapOvr>
  <p:transition spd="med">
    <p:pull/>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dirty="0"/>
              <a:t>Заявка взимаща информацията от изгледа ORDER_PRODUCTS_INFO</a:t>
            </a:r>
            <a:endParaRPr lang="bg-BG" dirty="0"/>
          </a:p>
        </p:txBody>
      </p:sp>
      <p:pic>
        <p:nvPicPr>
          <p:cNvPr id="6" name="Content Placeholder 5"/>
          <p:cNvPicPr>
            <a:picLocks noGrp="1" noChangeAspect="1"/>
          </p:cNvPicPr>
          <p:nvPr>
            <p:ph idx="1"/>
          </p:nvPr>
        </p:nvPicPr>
        <p:blipFill>
          <a:blip r:embed="rId2"/>
          <a:stretch>
            <a:fillRect/>
          </a:stretch>
        </p:blipFill>
        <p:spPr>
          <a:xfrm>
            <a:off x="3302058" y="1691322"/>
            <a:ext cx="5612268" cy="5075209"/>
          </a:xfrm>
          <a:prstGeom prst="rect">
            <a:avLst/>
          </a:prstGeom>
        </p:spPr>
      </p:pic>
    </p:spTree>
    <p:extLst>
      <p:ext uri="{BB962C8B-B14F-4D97-AF65-F5344CB8AC3E}">
        <p14:creationId xmlns:p14="http://schemas.microsoft.com/office/powerpoint/2010/main" val="2831314058"/>
      </p:ext>
    </p:extLst>
  </p:cSld>
  <p:clrMapOvr>
    <a:masterClrMapping/>
  </p:clrMapOvr>
  <p:transition spd="med">
    <p:pull/>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1872" y="365760"/>
            <a:ext cx="9991344" cy="1325562"/>
          </a:xfrm>
        </p:spPr>
        <p:txBody>
          <a:bodyPr>
            <a:normAutofit fontScale="90000"/>
          </a:bodyPr>
          <a:lstStyle/>
          <a:p>
            <a:r>
              <a:rPr lang="bg-BG" dirty="0"/>
              <a:t>Заявка взимаща информацията от </a:t>
            </a:r>
            <a:r>
              <a:rPr lang="bg-BG" dirty="0" smtClean="0"/>
              <a:t>изгледа VENDOR_FOR_CLIENT_VIEW</a:t>
            </a:r>
            <a:endParaRPr lang="bg-BG" dirty="0"/>
          </a:p>
        </p:txBody>
      </p:sp>
      <p:pic>
        <p:nvPicPr>
          <p:cNvPr id="4" name="Content Placeholder 3"/>
          <p:cNvPicPr>
            <a:picLocks noGrp="1"/>
          </p:cNvPicPr>
          <p:nvPr>
            <p:ph idx="1"/>
          </p:nvPr>
        </p:nvPicPr>
        <p:blipFill rotWithShape="1">
          <a:blip r:embed="rId2">
            <a:extLst>
              <a:ext uri="{28A0092B-C50C-407E-A947-70E740481C1C}">
                <a14:useLocalDpi xmlns:a14="http://schemas.microsoft.com/office/drawing/2010/main" val="0"/>
              </a:ext>
            </a:extLst>
          </a:blip>
          <a:srcRect t="20502" b="1851"/>
          <a:stretch/>
        </p:blipFill>
        <p:spPr bwMode="auto">
          <a:xfrm>
            <a:off x="2832882" y="1691322"/>
            <a:ext cx="6849323" cy="503866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67941835"/>
      </p:ext>
    </p:extLst>
  </p:cSld>
  <p:clrMapOvr>
    <a:masterClrMapping/>
  </p:clrMapOvr>
  <p:transition spd="med">
    <p:pull/>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bg-BG" dirty="0" smtClean="0"/>
              <a:t>Край</a:t>
            </a:r>
            <a:endParaRPr lang="bg-BG" dirty="0"/>
          </a:p>
        </p:txBody>
      </p:sp>
      <p:sp>
        <p:nvSpPr>
          <p:cNvPr id="3" name="Subtitle 2"/>
          <p:cNvSpPr>
            <a:spLocks noGrp="1"/>
          </p:cNvSpPr>
          <p:nvPr>
            <p:ph type="subTitle" idx="1"/>
          </p:nvPr>
        </p:nvSpPr>
        <p:spPr/>
        <p:txBody>
          <a:bodyPr/>
          <a:lstStyle/>
          <a:p>
            <a:r>
              <a:rPr lang="bg-BG" dirty="0" smtClean="0"/>
              <a:t>Благодарим за вниманието!</a:t>
            </a:r>
            <a:endParaRPr lang="bg-BG" dirty="0"/>
          </a:p>
        </p:txBody>
      </p:sp>
    </p:spTree>
    <p:extLst>
      <p:ext uri="{BB962C8B-B14F-4D97-AF65-F5344CB8AC3E}">
        <p14:creationId xmlns:p14="http://schemas.microsoft.com/office/powerpoint/2010/main" val="630018948"/>
      </p:ext>
    </p:extLst>
  </p:cSld>
  <p:clrMapOvr>
    <a:masterClrMapping/>
  </p:clrMapOvr>
  <p:transition spd="med">
    <p:pull/>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Домейн на </a:t>
            </a:r>
            <a:r>
              <a:rPr lang="bg-BG" b="1" dirty="0" smtClean="0"/>
              <a:t>атрибутите</a:t>
            </a:r>
            <a:endParaRPr lang="bg-BG" dirty="0"/>
          </a:p>
        </p:txBody>
      </p:sp>
      <p:sp>
        <p:nvSpPr>
          <p:cNvPr id="3" name="Content Placeholder 2"/>
          <p:cNvSpPr>
            <a:spLocks noGrp="1"/>
          </p:cNvSpPr>
          <p:nvPr>
            <p:ph idx="1"/>
          </p:nvPr>
        </p:nvSpPr>
        <p:spPr/>
        <p:txBody>
          <a:bodyPr/>
          <a:lstStyle/>
          <a:p>
            <a:r>
              <a:rPr lang="bg-BG" b="1" u="sng" dirty="0"/>
              <a:t>Продукти </a:t>
            </a:r>
            <a:endParaRPr lang="bg-BG" dirty="0"/>
          </a:p>
          <a:p>
            <a:pPr lvl="0"/>
            <a:r>
              <a:rPr lang="bg-BG" b="1" dirty="0"/>
              <a:t>код на продукта в склада – </a:t>
            </a:r>
            <a:r>
              <a:rPr lang="bg-BG" dirty="0"/>
              <a:t>цяло положително число</a:t>
            </a:r>
          </a:p>
          <a:p>
            <a:pPr lvl="0"/>
            <a:r>
              <a:rPr lang="bg-BG" b="1" dirty="0"/>
              <a:t>баркод – </a:t>
            </a:r>
            <a:r>
              <a:rPr lang="bg-BG" dirty="0"/>
              <a:t>цяло ложително число, до 12 цифри</a:t>
            </a:r>
          </a:p>
          <a:p>
            <a:pPr lvl="0"/>
            <a:r>
              <a:rPr lang="bg-BG" b="1" dirty="0"/>
              <a:t>цена – </a:t>
            </a:r>
            <a:r>
              <a:rPr lang="bg-BG" dirty="0"/>
              <a:t>дробно положително число</a:t>
            </a:r>
          </a:p>
          <a:p>
            <a:pPr lvl="0"/>
            <a:r>
              <a:rPr lang="bg-BG" b="1" dirty="0"/>
              <a:t>количество в склада – </a:t>
            </a:r>
            <a:r>
              <a:rPr lang="bg-BG" dirty="0"/>
              <a:t>цяло положително число</a:t>
            </a:r>
          </a:p>
          <a:p>
            <a:pPr lvl="0"/>
            <a:r>
              <a:rPr lang="bg-BG" b="1" dirty="0"/>
              <a:t>категория </a:t>
            </a:r>
            <a:r>
              <a:rPr lang="bg-BG" dirty="0"/>
              <a:t>– низ, допустими стойности: книга, молив, химикал, тетрадка</a:t>
            </a:r>
          </a:p>
          <a:p>
            <a:endParaRPr lang="bg-BG" dirty="0"/>
          </a:p>
        </p:txBody>
      </p:sp>
    </p:spTree>
    <p:extLst>
      <p:ext uri="{BB962C8B-B14F-4D97-AF65-F5344CB8AC3E}">
        <p14:creationId xmlns:p14="http://schemas.microsoft.com/office/powerpoint/2010/main" val="1150589069"/>
      </p:ext>
    </p:extLst>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Домейн на атрибутите</a:t>
            </a:r>
            <a:endParaRPr lang="bg-BG" dirty="0"/>
          </a:p>
        </p:txBody>
      </p:sp>
      <p:sp>
        <p:nvSpPr>
          <p:cNvPr id="3" name="Content Placeholder 2"/>
          <p:cNvSpPr>
            <a:spLocks noGrp="1"/>
          </p:cNvSpPr>
          <p:nvPr>
            <p:ph idx="1"/>
          </p:nvPr>
        </p:nvSpPr>
        <p:spPr/>
        <p:txBody>
          <a:bodyPr/>
          <a:lstStyle/>
          <a:p>
            <a:r>
              <a:rPr lang="bg-BG" b="1" u="sng" dirty="0" smtClean="0"/>
              <a:t>Книга</a:t>
            </a:r>
            <a:endParaRPr lang="bg-BG" dirty="0"/>
          </a:p>
          <a:p>
            <a:pPr lvl="0"/>
            <a:r>
              <a:rPr lang="en-US" b="1" dirty="0" err="1"/>
              <a:t>жанр</a:t>
            </a:r>
            <a:r>
              <a:rPr lang="en-US" b="1" dirty="0"/>
              <a:t>  - </a:t>
            </a:r>
            <a:r>
              <a:rPr lang="en-US" dirty="0" err="1"/>
              <a:t>низ</a:t>
            </a:r>
            <a:r>
              <a:rPr lang="bg-BG" dirty="0"/>
              <a:t>, допустими стойности: комедия, драма, роман</a:t>
            </a:r>
          </a:p>
          <a:p>
            <a:pPr lvl="0"/>
            <a:r>
              <a:rPr lang="en-US" b="1" dirty="0" err="1"/>
              <a:t>език</a:t>
            </a:r>
            <a:r>
              <a:rPr lang="en-US" b="1" dirty="0"/>
              <a:t> - </a:t>
            </a:r>
            <a:r>
              <a:rPr lang="en-US" dirty="0" err="1"/>
              <a:t>низ</a:t>
            </a:r>
            <a:endParaRPr lang="bg-BG" dirty="0"/>
          </a:p>
          <a:p>
            <a:pPr lvl="0"/>
            <a:r>
              <a:rPr lang="en-US" b="1" dirty="0" err="1"/>
              <a:t>брой</a:t>
            </a:r>
            <a:r>
              <a:rPr lang="en-US" b="1" dirty="0"/>
              <a:t> </a:t>
            </a:r>
            <a:r>
              <a:rPr lang="en-US" b="1" dirty="0" err="1"/>
              <a:t>страници</a:t>
            </a:r>
            <a:r>
              <a:rPr lang="en-US" b="1" dirty="0"/>
              <a:t> – </a:t>
            </a:r>
            <a:r>
              <a:rPr lang="en-US" dirty="0" err="1"/>
              <a:t>цяло</a:t>
            </a:r>
            <a:r>
              <a:rPr lang="en-US" dirty="0"/>
              <a:t> </a:t>
            </a:r>
            <a:r>
              <a:rPr lang="en-US" dirty="0" err="1"/>
              <a:t>положително</a:t>
            </a:r>
            <a:r>
              <a:rPr lang="en-US" dirty="0"/>
              <a:t> </a:t>
            </a:r>
            <a:r>
              <a:rPr lang="en-US" dirty="0" err="1"/>
              <a:t>число</a:t>
            </a:r>
            <a:endParaRPr lang="bg-BG" dirty="0"/>
          </a:p>
          <a:p>
            <a:pPr lvl="0"/>
            <a:r>
              <a:rPr lang="en-US" b="1" dirty="0" err="1"/>
              <a:t>издател</a:t>
            </a:r>
            <a:r>
              <a:rPr lang="en-US" b="1" dirty="0"/>
              <a:t> – </a:t>
            </a:r>
            <a:r>
              <a:rPr lang="en-US" dirty="0" err="1"/>
              <a:t>низ</a:t>
            </a:r>
            <a:endParaRPr lang="bg-BG" dirty="0"/>
          </a:p>
          <a:p>
            <a:pPr lvl="0"/>
            <a:r>
              <a:rPr lang="en-US" b="1" dirty="0" err="1"/>
              <a:t>автор</a:t>
            </a:r>
            <a:r>
              <a:rPr lang="en-US" b="1" dirty="0"/>
              <a:t> - </a:t>
            </a:r>
            <a:r>
              <a:rPr lang="en-US" dirty="0" err="1"/>
              <a:t>низ</a:t>
            </a:r>
            <a:endParaRPr lang="bg-BG" dirty="0"/>
          </a:p>
          <a:p>
            <a:pPr lvl="0"/>
            <a:r>
              <a:rPr lang="en-US" b="1" dirty="0" err="1"/>
              <a:t>заглавие</a:t>
            </a:r>
            <a:r>
              <a:rPr lang="en-US" b="1" dirty="0"/>
              <a:t> - </a:t>
            </a:r>
            <a:r>
              <a:rPr lang="en-US" dirty="0" err="1"/>
              <a:t>низ</a:t>
            </a:r>
            <a:endParaRPr lang="bg-BG" dirty="0"/>
          </a:p>
        </p:txBody>
      </p:sp>
    </p:spTree>
    <p:extLst>
      <p:ext uri="{BB962C8B-B14F-4D97-AF65-F5344CB8AC3E}">
        <p14:creationId xmlns:p14="http://schemas.microsoft.com/office/powerpoint/2010/main" val="2613054021"/>
      </p:ext>
    </p:extLst>
  </p:cSld>
  <p:clrMapOvr>
    <a:masterClrMapping/>
  </p:clrMapOvr>
  <p:transition spd="med">
    <p:pull/>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b="1" dirty="0"/>
              <a:t>Домейн на атрибутите</a:t>
            </a:r>
            <a:endParaRPr lang="bg-BG" dirty="0"/>
          </a:p>
        </p:txBody>
      </p:sp>
      <p:sp>
        <p:nvSpPr>
          <p:cNvPr id="3" name="Content Placeholder 2"/>
          <p:cNvSpPr>
            <a:spLocks noGrp="1"/>
          </p:cNvSpPr>
          <p:nvPr>
            <p:ph idx="1"/>
          </p:nvPr>
        </p:nvSpPr>
        <p:spPr/>
        <p:txBody>
          <a:bodyPr/>
          <a:lstStyle/>
          <a:p>
            <a:r>
              <a:rPr lang="bg-BG" b="1" u="sng" dirty="0"/>
              <a:t>Тетрадка</a:t>
            </a:r>
            <a:endParaRPr lang="bg-BG" dirty="0"/>
          </a:p>
          <a:p>
            <a:pPr lvl="0"/>
            <a:r>
              <a:rPr lang="en-US" b="1" dirty="0" err="1"/>
              <a:t>брой</a:t>
            </a:r>
            <a:r>
              <a:rPr lang="en-US" b="1" dirty="0"/>
              <a:t> </a:t>
            </a:r>
            <a:r>
              <a:rPr lang="en-US" b="1" dirty="0" err="1"/>
              <a:t>страници</a:t>
            </a:r>
            <a:r>
              <a:rPr lang="en-US" b="1" dirty="0"/>
              <a:t> – </a:t>
            </a:r>
            <a:r>
              <a:rPr lang="en-US" dirty="0" err="1"/>
              <a:t>цяло</a:t>
            </a:r>
            <a:r>
              <a:rPr lang="en-US" dirty="0"/>
              <a:t> </a:t>
            </a:r>
            <a:r>
              <a:rPr lang="en-US" dirty="0" err="1"/>
              <a:t>положително</a:t>
            </a:r>
            <a:r>
              <a:rPr lang="en-US" dirty="0"/>
              <a:t> </a:t>
            </a:r>
            <a:r>
              <a:rPr lang="en-US" dirty="0" err="1"/>
              <a:t>число</a:t>
            </a:r>
            <a:endParaRPr lang="bg-BG" dirty="0"/>
          </a:p>
          <a:p>
            <a:pPr lvl="0"/>
            <a:r>
              <a:rPr lang="en-US" b="1" dirty="0" err="1"/>
              <a:t>формат</a:t>
            </a:r>
            <a:r>
              <a:rPr lang="en-US" b="1" dirty="0"/>
              <a:t> </a:t>
            </a:r>
            <a:r>
              <a:rPr lang="en-US" b="1" dirty="0" err="1"/>
              <a:t>на</a:t>
            </a:r>
            <a:r>
              <a:rPr lang="en-US" b="1" dirty="0"/>
              <a:t> </a:t>
            </a:r>
            <a:r>
              <a:rPr lang="en-US" b="1" dirty="0" err="1"/>
              <a:t>страници</a:t>
            </a:r>
            <a:r>
              <a:rPr lang="en-US" b="1" dirty="0"/>
              <a:t> – </a:t>
            </a:r>
            <a:r>
              <a:rPr lang="en-US" dirty="0" err="1"/>
              <a:t>низ</a:t>
            </a:r>
            <a:r>
              <a:rPr lang="bg-BG" dirty="0"/>
              <a:t>, до 2 символа с допустими стойности </a:t>
            </a:r>
            <a:r>
              <a:rPr lang="bg-BG" dirty="0" smtClean="0"/>
              <a:t>(</a:t>
            </a:r>
            <a:r>
              <a:rPr lang="en-US" dirty="0"/>
              <a:t>A1, A2, A3</a:t>
            </a:r>
            <a:r>
              <a:rPr lang="bg-BG" dirty="0"/>
              <a:t>, А4, А5, А6)</a:t>
            </a:r>
          </a:p>
          <a:p>
            <a:pPr lvl="0"/>
            <a:r>
              <a:rPr lang="en-US" b="1" dirty="0" err="1"/>
              <a:t>рециклирана</a:t>
            </a:r>
            <a:r>
              <a:rPr lang="en-US" b="1" dirty="0"/>
              <a:t> </a:t>
            </a:r>
            <a:r>
              <a:rPr lang="en-US" b="1" dirty="0" err="1"/>
              <a:t>хартия</a:t>
            </a:r>
            <a:r>
              <a:rPr lang="en-US" b="1" dirty="0"/>
              <a:t> – </a:t>
            </a:r>
            <a:r>
              <a:rPr lang="en-US" dirty="0" err="1"/>
              <a:t>низ</a:t>
            </a:r>
            <a:r>
              <a:rPr lang="bg-BG" dirty="0"/>
              <a:t>, с допустими стойности да или не</a:t>
            </a:r>
          </a:p>
          <a:p>
            <a:pPr lvl="0"/>
            <a:r>
              <a:rPr lang="en-US" b="1" dirty="0" err="1"/>
              <a:t>тип</a:t>
            </a:r>
            <a:r>
              <a:rPr lang="en-US" b="1" dirty="0"/>
              <a:t> - </a:t>
            </a:r>
            <a:r>
              <a:rPr lang="en-US" dirty="0" err="1"/>
              <a:t>низ</a:t>
            </a:r>
            <a:endParaRPr lang="bg-BG" dirty="0"/>
          </a:p>
        </p:txBody>
      </p:sp>
    </p:spTree>
    <p:extLst>
      <p:ext uri="{BB962C8B-B14F-4D97-AF65-F5344CB8AC3E}">
        <p14:creationId xmlns:p14="http://schemas.microsoft.com/office/powerpoint/2010/main" val="1009297273"/>
      </p:ext>
    </p:extLst>
  </p:cSld>
  <p:clrMapOvr>
    <a:masterClrMapping/>
  </p:clrMapOvr>
  <p:transition spd="med">
    <p:pull/>
  </p:transition>
  <p:timing>
    <p:tnLst>
      <p:par>
        <p:cTn id="1" dur="indefinite" restart="never" nodeType="tmRoot"/>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C17B96-44E1-4D27-8275-49488FA5EBD9}">
  <ds:schemaRefs>
    <ds:schemaRef ds:uri="http://schemas.microsoft.com/office/2006/metadata/properties"/>
    <ds:schemaRef ds:uri="http://schemas.microsoft.com/office/2006/documentManagement/types"/>
    <ds:schemaRef ds:uri="16c05727-aa75-4e4a-9b5f-8a80a1165891"/>
    <ds:schemaRef ds:uri="http://purl.org/dc/terms/"/>
    <ds:schemaRef ds:uri="http://purl.org/dc/elements/1.1/"/>
    <ds:schemaRef ds:uri="http://www.w3.org/XML/1998/namespace"/>
    <ds:schemaRef ds:uri="http://schemas.microsoft.com/office/infopath/2007/PartnerControls"/>
    <ds:schemaRef ds:uri="http://schemas.openxmlformats.org/package/2006/metadata/core-properties"/>
    <ds:schemaRef ds:uri="71af3243-3dd4-4a8d-8c0d-dd76da1f02a5"/>
    <ds:schemaRef ds:uri="http://purl.org/dc/dcmitype/"/>
  </ds:schemaRefs>
</ds:datastoreItem>
</file>

<file path=customXml/itemProps2.xml><?xml version="1.0" encoding="utf-8"?>
<ds:datastoreItem xmlns:ds="http://schemas.openxmlformats.org/officeDocument/2006/customXml" ds:itemID="{01F3672F-4ECD-442D-A450-8D0D8AE9ABE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E274086-DBC4-4534-ADD1-A99867C702D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View design</Template>
  <TotalTime>0</TotalTime>
  <Words>2940</Words>
  <Application>Microsoft Office PowerPoint</Application>
  <PresentationFormat>Widescreen</PresentationFormat>
  <Paragraphs>385</Paragraphs>
  <Slides>69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69</vt:i4>
      </vt:variant>
    </vt:vector>
  </HeadingPairs>
  <TitlesOfParts>
    <vt:vector size="74" baseType="lpstr">
      <vt:lpstr>Arial</vt:lpstr>
      <vt:lpstr>Calibri</vt:lpstr>
      <vt:lpstr>Century Schoolbook</vt:lpstr>
      <vt:lpstr>Wingdings 2</vt:lpstr>
      <vt:lpstr>View</vt:lpstr>
      <vt:lpstr>КниЖар база данни</vt:lpstr>
      <vt:lpstr>Обхват на модела. </vt:lpstr>
      <vt:lpstr>Обхват на модела. Дефиниране на задачата.</vt:lpstr>
      <vt:lpstr>Обхват на модела. Дефиниране на задачата.</vt:lpstr>
      <vt:lpstr>Множества същности</vt:lpstr>
      <vt:lpstr>Множества от същности и техните атрибути</vt:lpstr>
      <vt:lpstr>Домейн на атрибутите</vt:lpstr>
      <vt:lpstr>Домейн на атрибутите</vt:lpstr>
      <vt:lpstr>Домейн на атрибутите</vt:lpstr>
      <vt:lpstr>Домейн на атрибутите</vt:lpstr>
      <vt:lpstr>Домейн на атрибутите</vt:lpstr>
      <vt:lpstr>Домейн на атрибутите</vt:lpstr>
      <vt:lpstr>Домейн на атрибутите</vt:lpstr>
      <vt:lpstr>Домейн на атрибутите</vt:lpstr>
      <vt:lpstr>Домейн на атрибутите</vt:lpstr>
      <vt:lpstr>Домейн на атрибутите</vt:lpstr>
      <vt:lpstr>Връзки</vt:lpstr>
      <vt:lpstr>Ограничения </vt:lpstr>
      <vt:lpstr>Ограничения </vt:lpstr>
      <vt:lpstr>Ограничения </vt:lpstr>
      <vt:lpstr>Ограничения </vt:lpstr>
      <vt:lpstr>Ограничения </vt:lpstr>
      <vt:lpstr>Ограничения </vt:lpstr>
      <vt:lpstr>Ограничения </vt:lpstr>
      <vt:lpstr>Ограничения </vt:lpstr>
      <vt:lpstr>Ограничения </vt:lpstr>
      <vt:lpstr>Ограничения </vt:lpstr>
      <vt:lpstr>Правила и проверка</vt:lpstr>
      <vt:lpstr>E/R диаграма на модела на базата данни</vt:lpstr>
      <vt:lpstr>PowerPoint Presentation</vt:lpstr>
      <vt:lpstr>Преобразуване  E/R ➜ REL</vt:lpstr>
      <vt:lpstr>PowerPoint Presentation</vt:lpstr>
      <vt:lpstr>Релационен модел</vt:lpstr>
      <vt:lpstr>Релационен модел на данни</vt:lpstr>
      <vt:lpstr>Релационен модел на данни</vt:lpstr>
      <vt:lpstr>Релационен модел на данни</vt:lpstr>
      <vt:lpstr>Релационен модел на данни</vt:lpstr>
      <vt:lpstr>Релационен модел на данни</vt:lpstr>
      <vt:lpstr>Релационен модел на данни</vt:lpstr>
      <vt:lpstr>Релационен модел на данни</vt:lpstr>
      <vt:lpstr>Релационен модел на данни</vt:lpstr>
      <vt:lpstr>Релационен модел на данни</vt:lpstr>
      <vt:lpstr>Функции</vt:lpstr>
      <vt:lpstr>Функции</vt:lpstr>
      <vt:lpstr>Функции</vt:lpstr>
      <vt:lpstr>Функции</vt:lpstr>
      <vt:lpstr>Функции</vt:lpstr>
      <vt:lpstr>Функции</vt:lpstr>
      <vt:lpstr>Функции</vt:lpstr>
      <vt:lpstr>Тригери</vt:lpstr>
      <vt:lpstr>Тригери</vt:lpstr>
      <vt:lpstr>Тригери</vt:lpstr>
      <vt:lpstr>Тригери</vt:lpstr>
      <vt:lpstr>Тригери</vt:lpstr>
      <vt:lpstr>Тригери</vt:lpstr>
      <vt:lpstr>Тригери</vt:lpstr>
      <vt:lpstr>Тригери</vt:lpstr>
      <vt:lpstr>Тригери</vt:lpstr>
      <vt:lpstr>Изгледи</vt:lpstr>
      <vt:lpstr>Изгледи</vt:lpstr>
      <vt:lpstr>Изгледи</vt:lpstr>
      <vt:lpstr>Изгледи</vt:lpstr>
      <vt:lpstr>Изгледи</vt:lpstr>
      <vt:lpstr>Изгледи</vt:lpstr>
      <vt:lpstr>Scriptcase</vt:lpstr>
      <vt:lpstr>Заявка взимаща информацията от изгледа V_MEMBER_INFO</vt:lpstr>
      <vt:lpstr>Заявка взимаща информацията от изгледа ORDER_PRODUCTS_INFO</vt:lpstr>
      <vt:lpstr>Заявка взимаща информацията от изгледа VENDOR_FOR_CLIENT_VIEW</vt:lpstr>
      <vt:lpstr>Край</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2020-06-12T15:47:58Z</dcterms:created>
  <dcterms:modified xsi:type="dcterms:W3CDTF">2020-06-13T17:52:47Z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